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1"/>
  </p:sldMasterIdLst>
  <p:notesMasterIdLst>
    <p:notesMasterId r:id="rId36"/>
  </p:notesMasterIdLst>
  <p:sldIdLst>
    <p:sldId id="475" r:id="rId2"/>
    <p:sldId id="260" r:id="rId3"/>
    <p:sldId id="375" r:id="rId4"/>
    <p:sldId id="282" r:id="rId5"/>
    <p:sldId id="316" r:id="rId6"/>
    <p:sldId id="445" r:id="rId7"/>
    <p:sldId id="446" r:id="rId8"/>
    <p:sldId id="447" r:id="rId9"/>
    <p:sldId id="448" r:id="rId10"/>
    <p:sldId id="449" r:id="rId11"/>
    <p:sldId id="450" r:id="rId12"/>
    <p:sldId id="451" r:id="rId13"/>
    <p:sldId id="460" r:id="rId14"/>
    <p:sldId id="366" r:id="rId15"/>
    <p:sldId id="461" r:id="rId16"/>
    <p:sldId id="476" r:id="rId17"/>
    <p:sldId id="384" r:id="rId18"/>
    <p:sldId id="453" r:id="rId19"/>
    <p:sldId id="477" r:id="rId20"/>
    <p:sldId id="478" r:id="rId21"/>
    <p:sldId id="479" r:id="rId22"/>
    <p:sldId id="480" r:id="rId23"/>
    <p:sldId id="456" r:id="rId24"/>
    <p:sldId id="457" r:id="rId25"/>
    <p:sldId id="459" r:id="rId26"/>
    <p:sldId id="276" r:id="rId27"/>
    <p:sldId id="307" r:id="rId28"/>
    <p:sldId id="278" r:id="rId29"/>
    <p:sldId id="410" r:id="rId30"/>
    <p:sldId id="471" r:id="rId31"/>
    <p:sldId id="470" r:id="rId32"/>
    <p:sldId id="472" r:id="rId33"/>
    <p:sldId id="473" r:id="rId34"/>
    <p:sldId id="474"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4EEF08-9EB3-4080-9428-3C6CDC9D819B}" v="5" dt="2023-03-24T21:50:15.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1973" autoAdjust="0"/>
  </p:normalViewPr>
  <p:slideViewPr>
    <p:cSldViewPr snapToGrid="0" snapToObjects="1">
      <p:cViewPr varScale="1">
        <p:scale>
          <a:sx n="120" d="100"/>
          <a:sy n="120" d="100"/>
        </p:scale>
        <p:origin x="1984"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8EE8-27E3-964C-89AC-12718F1F933D}"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EBD6-EAA6-BB41-A4EC-95587E2DAD9E}" type="slidenum">
              <a:rPr lang="en-US" smtClean="0"/>
              <a:t>‹#›</a:t>
            </a:fld>
            <a:endParaRPr lang="en-US"/>
          </a:p>
        </p:txBody>
      </p:sp>
    </p:spTree>
    <p:extLst>
      <p:ext uri="{BB962C8B-B14F-4D97-AF65-F5344CB8AC3E}">
        <p14:creationId xmlns:p14="http://schemas.microsoft.com/office/powerpoint/2010/main" val="7660763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a:t>
            </a:fld>
            <a:endParaRPr lang="en-US" dirty="0"/>
          </a:p>
        </p:txBody>
      </p:sp>
    </p:spTree>
    <p:extLst>
      <p:ext uri="{BB962C8B-B14F-4D97-AF65-F5344CB8AC3E}">
        <p14:creationId xmlns:p14="http://schemas.microsoft.com/office/powerpoint/2010/main" val="278897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11</a:t>
            </a:fld>
            <a:endParaRPr lang="en-US"/>
          </a:p>
        </p:txBody>
      </p:sp>
    </p:spTree>
    <p:extLst>
      <p:ext uri="{BB962C8B-B14F-4D97-AF65-F5344CB8AC3E}">
        <p14:creationId xmlns:p14="http://schemas.microsoft.com/office/powerpoint/2010/main" val="201051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12</a:t>
            </a:fld>
            <a:endParaRPr lang="en-US"/>
          </a:p>
        </p:txBody>
      </p:sp>
    </p:spTree>
    <p:extLst>
      <p:ext uri="{BB962C8B-B14F-4D97-AF65-F5344CB8AC3E}">
        <p14:creationId xmlns:p14="http://schemas.microsoft.com/office/powerpoint/2010/main" val="335543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13</a:t>
            </a:fld>
            <a:endParaRPr lang="en-US"/>
          </a:p>
        </p:txBody>
      </p:sp>
    </p:spTree>
    <p:extLst>
      <p:ext uri="{BB962C8B-B14F-4D97-AF65-F5344CB8AC3E}">
        <p14:creationId xmlns:p14="http://schemas.microsoft.com/office/powerpoint/2010/main" val="274261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14</a:t>
            </a:fld>
            <a:endParaRPr lang="en-US"/>
          </a:p>
        </p:txBody>
      </p:sp>
    </p:spTree>
    <p:extLst>
      <p:ext uri="{BB962C8B-B14F-4D97-AF65-F5344CB8AC3E}">
        <p14:creationId xmlns:p14="http://schemas.microsoft.com/office/powerpoint/2010/main" val="372176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15</a:t>
            </a:fld>
            <a:endParaRPr lang="en-US"/>
          </a:p>
        </p:txBody>
      </p:sp>
    </p:spTree>
    <p:extLst>
      <p:ext uri="{BB962C8B-B14F-4D97-AF65-F5344CB8AC3E}">
        <p14:creationId xmlns:p14="http://schemas.microsoft.com/office/powerpoint/2010/main" val="1391530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16</a:t>
            </a:fld>
            <a:endParaRPr lang="en-US"/>
          </a:p>
        </p:txBody>
      </p:sp>
    </p:spTree>
    <p:extLst>
      <p:ext uri="{BB962C8B-B14F-4D97-AF65-F5344CB8AC3E}">
        <p14:creationId xmlns:p14="http://schemas.microsoft.com/office/powerpoint/2010/main" val="2236540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18</a:t>
            </a:fld>
            <a:endParaRPr lang="en-US"/>
          </a:p>
        </p:txBody>
      </p:sp>
    </p:spTree>
    <p:extLst>
      <p:ext uri="{BB962C8B-B14F-4D97-AF65-F5344CB8AC3E}">
        <p14:creationId xmlns:p14="http://schemas.microsoft.com/office/powerpoint/2010/main" val="1332309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19</a:t>
            </a:fld>
            <a:endParaRPr lang="en-US"/>
          </a:p>
        </p:txBody>
      </p:sp>
    </p:spTree>
    <p:extLst>
      <p:ext uri="{BB962C8B-B14F-4D97-AF65-F5344CB8AC3E}">
        <p14:creationId xmlns:p14="http://schemas.microsoft.com/office/powerpoint/2010/main" val="43374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20</a:t>
            </a:fld>
            <a:endParaRPr lang="en-US"/>
          </a:p>
        </p:txBody>
      </p:sp>
    </p:spTree>
    <p:extLst>
      <p:ext uri="{BB962C8B-B14F-4D97-AF65-F5344CB8AC3E}">
        <p14:creationId xmlns:p14="http://schemas.microsoft.com/office/powerpoint/2010/main" val="691680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21</a:t>
            </a:fld>
            <a:endParaRPr lang="en-US"/>
          </a:p>
        </p:txBody>
      </p:sp>
    </p:spTree>
    <p:extLst>
      <p:ext uri="{BB962C8B-B14F-4D97-AF65-F5344CB8AC3E}">
        <p14:creationId xmlns:p14="http://schemas.microsoft.com/office/powerpoint/2010/main" val="383876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a:t>
            </a:fld>
            <a:endParaRPr lang="en-US"/>
          </a:p>
        </p:txBody>
      </p:sp>
    </p:spTree>
    <p:extLst>
      <p:ext uri="{BB962C8B-B14F-4D97-AF65-F5344CB8AC3E}">
        <p14:creationId xmlns:p14="http://schemas.microsoft.com/office/powerpoint/2010/main" val="3895591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BEEBD6-EAA6-BB41-A4EC-95587E2DAD9E}" type="slidenum">
              <a:rPr lang="en-US" smtClean="0"/>
              <a:t>22</a:t>
            </a:fld>
            <a:endParaRPr lang="en-US"/>
          </a:p>
        </p:txBody>
      </p:sp>
    </p:spTree>
    <p:extLst>
      <p:ext uri="{BB962C8B-B14F-4D97-AF65-F5344CB8AC3E}">
        <p14:creationId xmlns:p14="http://schemas.microsoft.com/office/powerpoint/2010/main" val="279178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23</a:t>
            </a:fld>
            <a:endParaRPr lang="en-US"/>
          </a:p>
        </p:txBody>
      </p:sp>
    </p:spTree>
    <p:extLst>
      <p:ext uri="{BB962C8B-B14F-4D97-AF65-F5344CB8AC3E}">
        <p14:creationId xmlns:p14="http://schemas.microsoft.com/office/powerpoint/2010/main" val="3578051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24</a:t>
            </a:fld>
            <a:endParaRPr lang="en-US"/>
          </a:p>
        </p:txBody>
      </p:sp>
    </p:spTree>
    <p:extLst>
      <p:ext uri="{BB962C8B-B14F-4D97-AF65-F5344CB8AC3E}">
        <p14:creationId xmlns:p14="http://schemas.microsoft.com/office/powerpoint/2010/main" val="2749855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25</a:t>
            </a:fld>
            <a:endParaRPr lang="en-US"/>
          </a:p>
        </p:txBody>
      </p:sp>
    </p:spTree>
    <p:extLst>
      <p:ext uri="{BB962C8B-B14F-4D97-AF65-F5344CB8AC3E}">
        <p14:creationId xmlns:p14="http://schemas.microsoft.com/office/powerpoint/2010/main" val="3093377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26</a:t>
            </a:fld>
            <a:endParaRPr lang="en-US"/>
          </a:p>
        </p:txBody>
      </p:sp>
    </p:spTree>
    <p:extLst>
      <p:ext uri="{BB962C8B-B14F-4D97-AF65-F5344CB8AC3E}">
        <p14:creationId xmlns:p14="http://schemas.microsoft.com/office/powerpoint/2010/main" val="290711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29</a:t>
            </a:fld>
            <a:endParaRPr lang="en-US"/>
          </a:p>
        </p:txBody>
      </p:sp>
    </p:spTree>
    <p:extLst>
      <p:ext uri="{BB962C8B-B14F-4D97-AF65-F5344CB8AC3E}">
        <p14:creationId xmlns:p14="http://schemas.microsoft.com/office/powerpoint/2010/main" val="389822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30</a:t>
            </a:fld>
            <a:endParaRPr lang="en-US"/>
          </a:p>
        </p:txBody>
      </p:sp>
    </p:spTree>
    <p:extLst>
      <p:ext uri="{BB962C8B-B14F-4D97-AF65-F5344CB8AC3E}">
        <p14:creationId xmlns:p14="http://schemas.microsoft.com/office/powerpoint/2010/main" val="363579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31</a:t>
            </a:fld>
            <a:endParaRPr lang="en-US"/>
          </a:p>
        </p:txBody>
      </p:sp>
    </p:spTree>
    <p:extLst>
      <p:ext uri="{BB962C8B-B14F-4D97-AF65-F5344CB8AC3E}">
        <p14:creationId xmlns:p14="http://schemas.microsoft.com/office/powerpoint/2010/main" val="360356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32</a:t>
            </a:fld>
            <a:endParaRPr lang="en-US"/>
          </a:p>
        </p:txBody>
      </p:sp>
    </p:spTree>
    <p:extLst>
      <p:ext uri="{BB962C8B-B14F-4D97-AF65-F5344CB8AC3E}">
        <p14:creationId xmlns:p14="http://schemas.microsoft.com/office/powerpoint/2010/main" val="651074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33</a:t>
            </a:fld>
            <a:endParaRPr lang="en-US"/>
          </a:p>
        </p:txBody>
      </p:sp>
    </p:spTree>
    <p:extLst>
      <p:ext uri="{BB962C8B-B14F-4D97-AF65-F5344CB8AC3E}">
        <p14:creationId xmlns:p14="http://schemas.microsoft.com/office/powerpoint/2010/main" val="201513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4</a:t>
            </a:fld>
            <a:endParaRPr lang="en-US"/>
          </a:p>
        </p:txBody>
      </p:sp>
    </p:spTree>
    <p:extLst>
      <p:ext uri="{BB962C8B-B14F-4D97-AF65-F5344CB8AC3E}">
        <p14:creationId xmlns:p14="http://schemas.microsoft.com/office/powerpoint/2010/main" val="3632311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34</a:t>
            </a:fld>
            <a:endParaRPr lang="en-US"/>
          </a:p>
        </p:txBody>
      </p:sp>
    </p:spTree>
    <p:extLst>
      <p:ext uri="{BB962C8B-B14F-4D97-AF65-F5344CB8AC3E}">
        <p14:creationId xmlns:p14="http://schemas.microsoft.com/office/powerpoint/2010/main" val="417521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5</a:t>
            </a:fld>
            <a:endParaRPr lang="en-US"/>
          </a:p>
        </p:txBody>
      </p:sp>
    </p:spTree>
    <p:extLst>
      <p:ext uri="{BB962C8B-B14F-4D97-AF65-F5344CB8AC3E}">
        <p14:creationId xmlns:p14="http://schemas.microsoft.com/office/powerpoint/2010/main" val="2374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6</a:t>
            </a:fld>
            <a:endParaRPr lang="en-US"/>
          </a:p>
        </p:txBody>
      </p:sp>
    </p:spTree>
    <p:extLst>
      <p:ext uri="{BB962C8B-B14F-4D97-AF65-F5344CB8AC3E}">
        <p14:creationId xmlns:p14="http://schemas.microsoft.com/office/powerpoint/2010/main" val="335481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7</a:t>
            </a:fld>
            <a:endParaRPr lang="en-US"/>
          </a:p>
        </p:txBody>
      </p:sp>
    </p:spTree>
    <p:extLst>
      <p:ext uri="{BB962C8B-B14F-4D97-AF65-F5344CB8AC3E}">
        <p14:creationId xmlns:p14="http://schemas.microsoft.com/office/powerpoint/2010/main" val="224652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8</a:t>
            </a:fld>
            <a:endParaRPr lang="en-US"/>
          </a:p>
        </p:txBody>
      </p:sp>
    </p:spTree>
    <p:extLst>
      <p:ext uri="{BB962C8B-B14F-4D97-AF65-F5344CB8AC3E}">
        <p14:creationId xmlns:p14="http://schemas.microsoft.com/office/powerpoint/2010/main" val="385746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9</a:t>
            </a:fld>
            <a:endParaRPr lang="en-US"/>
          </a:p>
        </p:txBody>
      </p:sp>
    </p:spTree>
    <p:extLst>
      <p:ext uri="{BB962C8B-B14F-4D97-AF65-F5344CB8AC3E}">
        <p14:creationId xmlns:p14="http://schemas.microsoft.com/office/powerpoint/2010/main" val="3760022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10</a:t>
            </a:fld>
            <a:endParaRPr lang="en-US"/>
          </a:p>
        </p:txBody>
      </p:sp>
    </p:spTree>
    <p:extLst>
      <p:ext uri="{BB962C8B-B14F-4D97-AF65-F5344CB8AC3E}">
        <p14:creationId xmlns:p14="http://schemas.microsoft.com/office/powerpoint/2010/main" val="298370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0ED5-CDFD-BA26-9766-CB70FC61F11E}"/>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C790F10E-EC24-090B-FA52-CB1D9A82774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5AF95B17-7755-BE7E-8CD2-306C44262D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9E4491B-4E4F-6127-BF10-3358ABCF9309}"/>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558622EA-D26B-481A-5D7B-CC8A575CDB3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413126479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0DE9-F108-C291-37DB-916E47235E7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06E2EAD-040F-C416-3010-362F07BC85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3CB0B5-28BE-4EDC-7BA2-44A6755B86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A816EB0-ADF0-DB93-61E6-5FF46EA63394}"/>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DE75105D-89F4-90FE-9A50-90736CE46356}"/>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9923667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9AF3C-4ECB-AB96-BDB2-C1BF16C2778F}"/>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8F4DC95-D6A6-5DD5-4C12-6ECF22D73475}"/>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82B222-9D36-F04C-7EF0-B75701B8D1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12149A-924E-3A0F-0496-5FB1E50D259A}"/>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C8ACFFD-FDAE-DA69-76E9-D84519B60FDE}"/>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417464556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Title Slide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Tree>
    <p:extLst>
      <p:ext uri="{BB962C8B-B14F-4D97-AF65-F5344CB8AC3E}">
        <p14:creationId xmlns:p14="http://schemas.microsoft.com/office/powerpoint/2010/main" val="3834806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CAC01DD-C5D2-2743-A861-E23185D50B7B}"/>
              </a:ext>
            </a:extLst>
          </p:cNvPr>
          <p:cNvSpPr>
            <a:spLocks noGrp="1"/>
          </p:cNvSpPr>
          <p:nvPr>
            <p:ph sz="half" idx="13"/>
          </p:nvPr>
        </p:nvSpPr>
        <p:spPr>
          <a:xfrm>
            <a:off x="402571" y="1378864"/>
            <a:ext cx="8211620"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Slide Number Placeholder 8">
            <a:extLst>
              <a:ext uri="{FF2B5EF4-FFF2-40B4-BE49-F238E27FC236}">
                <a16:creationId xmlns:a16="http://schemas.microsoft.com/office/drawing/2014/main" id="{95911817-749B-AB42-85A4-B5CC2E1EE78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5" name="Title 1">
            <a:extLst>
              <a:ext uri="{FF2B5EF4-FFF2-40B4-BE49-F238E27FC236}">
                <a16:creationId xmlns:a16="http://schemas.microsoft.com/office/drawing/2014/main" id="{F40367C9-0E35-4043-AD9A-7FEB2A7ED22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411572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Title Slide 2">
    <p:bg>
      <p:bgRef idx="1001">
        <a:schemeClr val="bg1"/>
      </p:bgRef>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
        <p:nvSpPr>
          <p:cNvPr id="12" name="Subtitle 2">
            <a:extLst>
              <a:ext uri="{FF2B5EF4-FFF2-40B4-BE49-F238E27FC236}">
                <a16:creationId xmlns:a16="http://schemas.microsoft.com/office/drawing/2014/main" id="{22CDBCE4-8CB0-324F-9465-F935DEF48080}"/>
              </a:ext>
            </a:extLst>
          </p:cNvPr>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3" name="Footer Placeholder 4">
            <a:extLst>
              <a:ext uri="{FF2B5EF4-FFF2-40B4-BE49-F238E27FC236}">
                <a16:creationId xmlns:a16="http://schemas.microsoft.com/office/drawing/2014/main" id="{FBA4FA0E-B97B-3342-9EC2-3F3D4645687E}"/>
              </a:ext>
            </a:extLst>
          </p:cNvPr>
          <p:cNvSpPr txBox="1">
            <a:spLocks/>
          </p:cNvSpPr>
          <p:nvPr userDrawn="1"/>
        </p:nvSpPr>
        <p:spPr>
          <a:xfrm>
            <a:off x="-44604" y="-59472"/>
            <a:ext cx="4169427" cy="273844"/>
          </a:xfrm>
          <a:prstGeom prst="rect">
            <a:avLst/>
          </a:prstGeom>
        </p:spPr>
        <p:txBody>
          <a:bodyPr vert="horz" lIns="91440" tIns="45720" rIns="91440" bIns="45720" rtlCol="0" anchor="ctr"/>
          <a:lstStyle>
            <a:defPPr>
              <a:defRPr lang="en-US"/>
            </a:defPPr>
            <a:lvl1pPr marL="0" algn="l" defTabSz="457200" rtl="0" eaLnBrk="1" latinLnBrk="0" hangingPunct="1">
              <a:defRPr sz="900" b="1"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b="0" dirty="0">
                <a:solidFill>
                  <a:schemeClr val="bg1">
                    <a:lumMod val="65000"/>
                  </a:schemeClr>
                </a:solidFill>
                <a:latin typeface="+mj-lt"/>
              </a:rPr>
              <a:t>CRICOS Provider No. 00300K (NT/VIC) I 03286A (NSW) | RTO Provider No. 0373</a:t>
            </a:r>
          </a:p>
        </p:txBody>
      </p:sp>
      <p:sp>
        <p:nvSpPr>
          <p:cNvPr id="9" name="Title 1">
            <a:extLst>
              <a:ext uri="{FF2B5EF4-FFF2-40B4-BE49-F238E27FC236}">
                <a16:creationId xmlns:a16="http://schemas.microsoft.com/office/drawing/2014/main" id="{49EAD49E-E234-6241-9C3F-6D8BE9E7A789}"/>
              </a:ext>
            </a:extLst>
          </p:cNvPr>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07784264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cognition of Traditional Owners">
    <p:bg>
      <p:bgRef idx="1001">
        <a:schemeClr val="bg1"/>
      </p:bgRef>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0173647-703B-6440-9FC7-2015EDEDE3DC}"/>
              </a:ext>
            </a:extLst>
          </p:cNvPr>
          <p:cNvSpPr txBox="1">
            <a:spLocks/>
          </p:cNvSpPr>
          <p:nvPr userDrawn="1"/>
        </p:nvSpPr>
        <p:spPr>
          <a:xfrm>
            <a:off x="402573" y="523631"/>
            <a:ext cx="6868022" cy="69880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lang="en-AU" sz="2700" b="1" kern="1200" smtClean="0">
                <a:solidFill>
                  <a:schemeClr val="bg2"/>
                </a:solidFill>
                <a:effectLst/>
                <a:latin typeface="+mn-lt"/>
                <a:ea typeface="+mj-ea"/>
                <a:cs typeface="+mj-cs"/>
              </a:defRPr>
            </a:lvl1pPr>
          </a:lstStyle>
          <a:p>
            <a:pPr>
              <a:lnSpc>
                <a:spcPct val="100000"/>
              </a:lnSpc>
            </a:pPr>
            <a:r>
              <a:rPr lang="en-AU" sz="2700" dirty="0">
                <a:solidFill>
                  <a:srgbClr val="2C2157"/>
                </a:solidFill>
                <a:latin typeface="Calibri" panose="020F0502020204030204" pitchFamily="34" charset="0"/>
              </a:rPr>
              <a:t>Recognition of Traditional owners </a:t>
            </a:r>
            <a:br>
              <a:rPr lang="en-AU" sz="2700" dirty="0">
                <a:solidFill>
                  <a:srgbClr val="2C2157"/>
                </a:solidFill>
                <a:latin typeface="Calibri" panose="020F0502020204030204" pitchFamily="34" charset="0"/>
              </a:rPr>
            </a:br>
            <a:r>
              <a:rPr lang="en-AU" sz="2700" dirty="0">
                <a:solidFill>
                  <a:srgbClr val="2C2157"/>
                </a:solidFill>
                <a:latin typeface="Calibri" panose="020F0502020204030204" pitchFamily="34" charset="0"/>
              </a:rPr>
              <a:t>and Indigenous cultures</a:t>
            </a:r>
          </a:p>
        </p:txBody>
      </p:sp>
      <p:sp>
        <p:nvSpPr>
          <p:cNvPr id="23" name="Title 1">
            <a:extLst>
              <a:ext uri="{FF2B5EF4-FFF2-40B4-BE49-F238E27FC236}">
                <a16:creationId xmlns:a16="http://schemas.microsoft.com/office/drawing/2014/main" id="{223880D4-F547-0446-90E4-F5954574E50A}"/>
              </a:ext>
            </a:extLst>
          </p:cNvPr>
          <p:cNvSpPr txBox="1">
            <a:spLocks/>
          </p:cNvSpPr>
          <p:nvPr userDrawn="1"/>
        </p:nvSpPr>
        <p:spPr>
          <a:xfrm>
            <a:off x="402573" y="1369217"/>
            <a:ext cx="6868022" cy="195837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lang="en-AU" sz="2700" b="1" kern="1200" smtClean="0">
                <a:solidFill>
                  <a:schemeClr val="bg2"/>
                </a:solidFill>
                <a:effectLst/>
                <a:latin typeface="+mn-lt"/>
                <a:ea typeface="+mj-ea"/>
                <a:cs typeface="+mj-cs"/>
              </a:defRPr>
            </a:lvl1pPr>
          </a:lstStyle>
          <a:p>
            <a:pPr>
              <a:lnSpc>
                <a:spcPct val="100000"/>
              </a:lnSpc>
            </a:pPr>
            <a:r>
              <a:rPr lang="en-AU" sz="2100" b="0" dirty="0">
                <a:solidFill>
                  <a:schemeClr val="tx1"/>
                </a:solidFill>
                <a:effectLst/>
                <a:latin typeface="+mj-lt"/>
              </a:rPr>
              <a:t>Charles Darwin University acknowledges the traditional custodians of the land on which we’re meeting and pays respect to Elders both past and present and extends that respect to all Aboriginal and Torres Strait Islander people.</a:t>
            </a:r>
          </a:p>
        </p:txBody>
      </p:sp>
      <p:sp>
        <p:nvSpPr>
          <p:cNvPr id="10" name="Slide Number Placeholder 8">
            <a:extLst>
              <a:ext uri="{FF2B5EF4-FFF2-40B4-BE49-F238E27FC236}">
                <a16:creationId xmlns:a16="http://schemas.microsoft.com/office/drawing/2014/main" id="{E9199D5F-A765-E443-AD66-817B8AFCB002}"/>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38556823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10D8928-9E44-8E48-9606-82D2FC8561CD}"/>
              </a:ext>
            </a:extLst>
          </p:cNvPr>
          <p:cNvSpPr>
            <a:spLocks noGrp="1"/>
          </p:cNvSpPr>
          <p:nvPr>
            <p:ph type="body" sz="quarter" idx="13" hasCustomPrompt="1"/>
          </p:nvPr>
        </p:nvSpPr>
        <p:spPr>
          <a:xfrm>
            <a:off x="403226" y="1374977"/>
            <a:ext cx="8208754" cy="372289"/>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Slide Number Placeholder 8">
            <a:extLst>
              <a:ext uri="{FF2B5EF4-FFF2-40B4-BE49-F238E27FC236}">
                <a16:creationId xmlns:a16="http://schemas.microsoft.com/office/drawing/2014/main" id="{1A95E5B7-80F2-5B4A-BC78-17581554550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24" name="Title 1">
            <a:extLst>
              <a:ext uri="{FF2B5EF4-FFF2-40B4-BE49-F238E27FC236}">
                <a16:creationId xmlns:a16="http://schemas.microsoft.com/office/drawing/2014/main" id="{5562D983-A37D-7945-93D2-AF85F5D77084}"/>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48343E03-DE47-1347-8AD0-EB3863603E70}"/>
              </a:ext>
            </a:extLst>
          </p:cNvPr>
          <p:cNvSpPr>
            <a:spLocks noGrp="1"/>
          </p:cNvSpPr>
          <p:nvPr>
            <p:ph sz="half" idx="14"/>
          </p:nvPr>
        </p:nvSpPr>
        <p:spPr>
          <a:xfrm>
            <a:off x="402571" y="1882100"/>
            <a:ext cx="8211620" cy="2895526"/>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5743900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15" name="Slide Number Placeholder 8">
            <a:extLst>
              <a:ext uri="{FF2B5EF4-FFF2-40B4-BE49-F238E27FC236}">
                <a16:creationId xmlns:a16="http://schemas.microsoft.com/office/drawing/2014/main" id="{1613E223-F612-1941-8C94-A3B29ACCD319}"/>
              </a:ext>
            </a:extLst>
          </p:cNvPr>
          <p:cNvSpPr>
            <a:spLocks noGrp="1"/>
          </p:cNvSpPr>
          <p:nvPr userDrawn="1"/>
        </p:nvSpPr>
        <p:spPr>
          <a:xfrm>
            <a:off x="8629689"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2"/>
                </a:solidFill>
              </a:rPr>
              <a:pPr/>
              <a:t>‹#›</a:t>
            </a:fld>
            <a:endParaRPr lang="en-US" sz="800" dirty="0">
              <a:solidFill>
                <a:schemeClr val="bg2"/>
              </a:solidFill>
            </a:endParaRPr>
          </a:p>
        </p:txBody>
      </p:sp>
    </p:spTree>
    <p:extLst>
      <p:ext uri="{BB962C8B-B14F-4D97-AF65-F5344CB8AC3E}">
        <p14:creationId xmlns:p14="http://schemas.microsoft.com/office/powerpoint/2010/main" val="90994811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With Titl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032556-A817-A444-9D7A-A69C4C241876}"/>
              </a:ext>
            </a:extLst>
          </p:cNvPr>
          <p:cNvSpPr>
            <a:spLocks noGrp="1"/>
          </p:cNvSpPr>
          <p:nvPr>
            <p:ph type="ctrTitle"/>
          </p:nvPr>
        </p:nvSpPr>
        <p:spPr>
          <a:xfrm>
            <a:off x="514311" y="1345580"/>
            <a:ext cx="8115378" cy="1540944"/>
          </a:xfrm>
        </p:spPr>
        <p:txBody>
          <a:bodyPr anchor="b">
            <a:normAutofit/>
          </a:bodyPr>
          <a:lstStyle>
            <a:lvl1pPr algn="ctr">
              <a:defRPr sz="3200" b="1">
                <a:solidFill>
                  <a:schemeClr val="bg1"/>
                </a:solidFill>
                <a:latin typeface="+mn-lt"/>
              </a:defRPr>
            </a:lvl1pPr>
          </a:lstStyle>
          <a:p>
            <a:r>
              <a:rPr lang="en-US"/>
              <a:t>Click to edit Master title style</a:t>
            </a:r>
            <a:endParaRPr lang="en-US" dirty="0"/>
          </a:p>
        </p:txBody>
      </p:sp>
      <p:sp>
        <p:nvSpPr>
          <p:cNvPr id="14" name="Slide Number Placeholder 8">
            <a:extLst>
              <a:ext uri="{FF2B5EF4-FFF2-40B4-BE49-F238E27FC236}">
                <a16:creationId xmlns:a16="http://schemas.microsoft.com/office/drawing/2014/main" id="{74B874B7-4744-B146-BA8C-DEE180A7971F}"/>
              </a:ext>
            </a:extLst>
          </p:cNvPr>
          <p:cNvSpPr>
            <a:spLocks noGrp="1"/>
          </p:cNvSpPr>
          <p:nvPr userDrawn="1"/>
        </p:nvSpPr>
        <p:spPr>
          <a:xfrm>
            <a:off x="8629688"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33254147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bg>
      <p:bgRef idx="1001">
        <a:schemeClr val="bg1"/>
      </p:bgRef>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10A0658-5DE5-5E45-991B-3E10590452B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B3F04B4-2B9C-D243-8409-2B60B6159A4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8" name="Content Placeholder 2">
            <a:extLst>
              <a:ext uri="{FF2B5EF4-FFF2-40B4-BE49-F238E27FC236}">
                <a16:creationId xmlns:a16="http://schemas.microsoft.com/office/drawing/2014/main" id="{CFD82C39-D2FF-164E-89A6-C0673E61AEAE}"/>
              </a:ext>
            </a:extLst>
          </p:cNvPr>
          <p:cNvSpPr>
            <a:spLocks noGrp="1"/>
          </p:cNvSpPr>
          <p:nvPr>
            <p:ph sz="half" idx="13"/>
          </p:nvPr>
        </p:nvSpPr>
        <p:spPr>
          <a:xfrm>
            <a:off x="402571"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8C69AEF2-4B5E-C04E-B5A3-22147306A841}"/>
              </a:ext>
            </a:extLst>
          </p:cNvPr>
          <p:cNvSpPr>
            <a:spLocks noGrp="1"/>
          </p:cNvSpPr>
          <p:nvPr>
            <p:ph sz="half" idx="19"/>
          </p:nvPr>
        </p:nvSpPr>
        <p:spPr>
          <a:xfrm>
            <a:off x="4610002"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714580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B570-B58A-6066-5AC3-343776DAFDB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08A4532-437A-084F-9810-9E47FA0E98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F358E9-0978-2FA7-CD1B-AF63C80D85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B24366-6DCB-D09E-1B21-3C16A2162063}"/>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55F141F0-79C4-C713-6142-93271904BC49}"/>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3163740564"/>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Subheadings">
    <p:bg>
      <p:bgRef idx="1001">
        <a:schemeClr val="bg1"/>
      </p:bgRef>
    </p:bg>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CD0FC821-9E3D-6249-8FE7-456ED4D51253}"/>
              </a:ext>
            </a:extLst>
          </p:cNvPr>
          <p:cNvSpPr>
            <a:spLocks noGrp="1"/>
          </p:cNvSpPr>
          <p:nvPr>
            <p:ph type="body" sz="quarter" idx="14" hasCustomPrompt="1"/>
          </p:nvPr>
        </p:nvSpPr>
        <p:spPr>
          <a:xfrm>
            <a:off x="4601379" y="1374297"/>
            <a:ext cx="4015678"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3" name="Text Placeholder 5">
            <a:extLst>
              <a:ext uri="{FF2B5EF4-FFF2-40B4-BE49-F238E27FC236}">
                <a16:creationId xmlns:a16="http://schemas.microsoft.com/office/drawing/2014/main" id="{DC52205C-B1BD-7945-99A9-79EFECB7DFFA}"/>
              </a:ext>
            </a:extLst>
          </p:cNvPr>
          <p:cNvSpPr>
            <a:spLocks noGrp="1"/>
          </p:cNvSpPr>
          <p:nvPr>
            <p:ph type="body" sz="quarter" idx="16" hasCustomPrompt="1"/>
          </p:nvPr>
        </p:nvSpPr>
        <p:spPr>
          <a:xfrm>
            <a:off x="402572" y="1378212"/>
            <a:ext cx="4011367"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35" name="Title 1">
            <a:extLst>
              <a:ext uri="{FF2B5EF4-FFF2-40B4-BE49-F238E27FC236}">
                <a16:creationId xmlns:a16="http://schemas.microsoft.com/office/drawing/2014/main" id="{C21A125E-8E92-1044-A120-FC8CBBE2EDC3}"/>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7" name="Slide Number Placeholder 8">
            <a:extLst>
              <a:ext uri="{FF2B5EF4-FFF2-40B4-BE49-F238E27FC236}">
                <a16:creationId xmlns:a16="http://schemas.microsoft.com/office/drawing/2014/main" id="{C28D749B-0910-6D43-9E7D-58186A2F29E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0" name="Content Placeholder 2">
            <a:extLst>
              <a:ext uri="{FF2B5EF4-FFF2-40B4-BE49-F238E27FC236}">
                <a16:creationId xmlns:a16="http://schemas.microsoft.com/office/drawing/2014/main" id="{C485EAB0-A1C3-B149-AC40-731FD84C9B80}"/>
              </a:ext>
            </a:extLst>
          </p:cNvPr>
          <p:cNvSpPr>
            <a:spLocks noGrp="1"/>
          </p:cNvSpPr>
          <p:nvPr>
            <p:ph sz="half" idx="13"/>
          </p:nvPr>
        </p:nvSpPr>
        <p:spPr>
          <a:xfrm>
            <a:off x="402571"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5FB4939C-537E-2545-B3C5-7DDE4A94308C}"/>
              </a:ext>
            </a:extLst>
          </p:cNvPr>
          <p:cNvSpPr>
            <a:spLocks noGrp="1"/>
          </p:cNvSpPr>
          <p:nvPr>
            <p:ph sz="half" idx="19"/>
          </p:nvPr>
        </p:nvSpPr>
        <p:spPr>
          <a:xfrm>
            <a:off x="4610002"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337153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7677174-565C-E846-8403-BB5BCE028B45}"/>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6" name="Slide Number Placeholder 8">
            <a:extLst>
              <a:ext uri="{FF2B5EF4-FFF2-40B4-BE49-F238E27FC236}">
                <a16:creationId xmlns:a16="http://schemas.microsoft.com/office/drawing/2014/main" id="{ACC68EC8-408B-774F-911C-1D2C124A3741}"/>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528567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p:bg>
      <p:bgRef idx="1001">
        <a:schemeClr val="bg1"/>
      </p:bgRef>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403225" y="1378863"/>
            <a:ext cx="8210966" cy="3398763"/>
          </a:xfrm>
        </p:spPr>
        <p:txBody>
          <a:bodyPr/>
          <a:lstStyle/>
          <a:p>
            <a:r>
              <a:rPr lang="en-US"/>
              <a:t>Click icon to add picture</a:t>
            </a:r>
          </a:p>
        </p:txBody>
      </p:sp>
      <p:sp>
        <p:nvSpPr>
          <p:cNvPr id="20" name="Title 1">
            <a:extLst>
              <a:ext uri="{FF2B5EF4-FFF2-40B4-BE49-F238E27FC236}">
                <a16:creationId xmlns:a16="http://schemas.microsoft.com/office/drawing/2014/main" id="{562381AD-146B-5F4B-B5D0-575D144DD62D}"/>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3" name="Slide Number Placeholder 8">
            <a:extLst>
              <a:ext uri="{FF2B5EF4-FFF2-40B4-BE49-F238E27FC236}">
                <a16:creationId xmlns:a16="http://schemas.microsoft.com/office/drawing/2014/main" id="{012C525D-F686-EB45-A7C0-FF3F1CC6210B}"/>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16764685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Picture">
    <p:bg>
      <p:bgRef idx="1001">
        <a:schemeClr val="bg1"/>
      </p:bgRef>
    </p:bg>
    <p:spTree>
      <p:nvGrpSpPr>
        <p:cNvPr id="1" name=""/>
        <p:cNvGrpSpPr/>
        <p:nvPr/>
      </p:nvGrpSpPr>
      <p:grpSpPr>
        <a:xfrm>
          <a:off x="0" y="0"/>
          <a:ext cx="0" cy="0"/>
          <a:chOff x="0" y="0"/>
          <a:chExt cx="0" cy="0"/>
        </a:xfrm>
      </p:grpSpPr>
      <p:sp>
        <p:nvSpPr>
          <p:cNvPr id="16" name="Text Placeholder 5">
            <a:extLst>
              <a:ext uri="{FF2B5EF4-FFF2-40B4-BE49-F238E27FC236}">
                <a16:creationId xmlns:a16="http://schemas.microsoft.com/office/drawing/2014/main" id="{9E73A337-4C33-1E4C-BAE9-8D3121B2473F}"/>
              </a:ext>
            </a:extLst>
          </p:cNvPr>
          <p:cNvSpPr>
            <a:spLocks noGrp="1"/>
          </p:cNvSpPr>
          <p:nvPr>
            <p:ph type="body" sz="quarter" idx="16" hasCustomPrompt="1"/>
          </p:nvPr>
        </p:nvSpPr>
        <p:spPr>
          <a:xfrm>
            <a:off x="402571" y="1378212"/>
            <a:ext cx="8213833"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Picture Placeholder 3">
            <a:extLst>
              <a:ext uri="{FF2B5EF4-FFF2-40B4-BE49-F238E27FC236}">
                <a16:creationId xmlns:a16="http://schemas.microsoft.com/office/drawing/2014/main" id="{A7F9AB2E-1B8B-0F44-96EF-B277A7F83E81}"/>
              </a:ext>
            </a:extLst>
          </p:cNvPr>
          <p:cNvSpPr>
            <a:spLocks noGrp="1"/>
          </p:cNvSpPr>
          <p:nvPr>
            <p:ph type="pic" sz="quarter" idx="17"/>
          </p:nvPr>
        </p:nvSpPr>
        <p:spPr>
          <a:xfrm>
            <a:off x="403225" y="1882101"/>
            <a:ext cx="8208743" cy="2895525"/>
          </a:xfrm>
        </p:spPr>
        <p:txBody>
          <a:bodyPr/>
          <a:lstStyle/>
          <a:p>
            <a:r>
              <a:rPr lang="en-US"/>
              <a:t>Click icon to add picture</a:t>
            </a:r>
          </a:p>
        </p:txBody>
      </p:sp>
      <p:sp>
        <p:nvSpPr>
          <p:cNvPr id="29" name="Title 1">
            <a:extLst>
              <a:ext uri="{FF2B5EF4-FFF2-40B4-BE49-F238E27FC236}">
                <a16:creationId xmlns:a16="http://schemas.microsoft.com/office/drawing/2014/main" id="{E9A73161-1B8F-B74C-AD3E-17C330B67E20}"/>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1" name="Slide Number Placeholder 8">
            <a:extLst>
              <a:ext uri="{FF2B5EF4-FFF2-40B4-BE49-F238E27FC236}">
                <a16:creationId xmlns:a16="http://schemas.microsoft.com/office/drawing/2014/main" id="{5CDD6DF2-49B5-B745-BFCC-E22792F6E8CE}"/>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9562661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Ref idx="1001">
        <a:schemeClr val="bg1"/>
      </p:bgRef>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3"/>
            <a:ext cx="3187291" cy="3408407"/>
          </a:xfrm>
        </p:spPr>
        <p:txBody>
          <a:bodyPr/>
          <a:lstStyle/>
          <a:p>
            <a:r>
              <a:rPr lang="en-US"/>
              <a:t>Click icon to add picture</a:t>
            </a:r>
          </a:p>
        </p:txBody>
      </p:sp>
      <p:sp>
        <p:nvSpPr>
          <p:cNvPr id="26" name="Title 1">
            <a:extLst>
              <a:ext uri="{FF2B5EF4-FFF2-40B4-BE49-F238E27FC236}">
                <a16:creationId xmlns:a16="http://schemas.microsoft.com/office/drawing/2014/main" id="{1E1B1EEA-0C6E-0F47-8F57-515A3BDEDBDB}"/>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8" name="Slide Number Placeholder 8">
            <a:extLst>
              <a:ext uri="{FF2B5EF4-FFF2-40B4-BE49-F238E27FC236}">
                <a16:creationId xmlns:a16="http://schemas.microsoft.com/office/drawing/2014/main" id="{642E5146-4E1E-ED4D-9028-813208BC032C}"/>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7" name="Content Placeholder 2">
            <a:extLst>
              <a:ext uri="{FF2B5EF4-FFF2-40B4-BE49-F238E27FC236}">
                <a16:creationId xmlns:a16="http://schemas.microsoft.com/office/drawing/2014/main" id="{536D2FD5-B78A-9E43-ACC5-20522CC19AB9}"/>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07171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3 Pictures">
    <p:bg>
      <p:bgRef idx="1001">
        <a:schemeClr val="bg1"/>
      </p:bgRef>
    </p:bg>
    <p:spTree>
      <p:nvGrpSpPr>
        <p:cNvPr id="1" name=""/>
        <p:cNvGrpSpPr/>
        <p:nvPr/>
      </p:nvGrpSpPr>
      <p:grpSpPr>
        <a:xfrm>
          <a:off x="0" y="0"/>
          <a:ext cx="0" cy="0"/>
          <a:chOff x="0" y="0"/>
          <a:chExt cx="0" cy="0"/>
        </a:xfrm>
      </p:grpSpPr>
      <p:sp>
        <p:nvSpPr>
          <p:cNvPr id="32" name="Slide Number Placeholder 8">
            <a:extLst>
              <a:ext uri="{FF2B5EF4-FFF2-40B4-BE49-F238E27FC236}">
                <a16:creationId xmlns:a16="http://schemas.microsoft.com/office/drawing/2014/main" id="{259ADB6B-7874-0544-A977-F35931AAD6E5}"/>
              </a:ext>
            </a:extLst>
          </p:cNvPr>
          <p:cNvSpPr>
            <a:spLocks noGrp="1"/>
          </p:cNvSpPr>
          <p:nvPr userDrawn="1"/>
        </p:nvSpPr>
        <p:spPr>
          <a:xfrm>
            <a:off x="8629689" y="103009"/>
            <a:ext cx="423746" cy="273844"/>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00" dirty="0">
              <a:solidFill>
                <a:schemeClr val="bg2"/>
              </a:solidFill>
            </a:endParaRPr>
          </a:p>
        </p:txBody>
      </p:sp>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4"/>
            <a:ext cx="3188736" cy="1016704"/>
          </a:xfrm>
        </p:spPr>
        <p:txBody>
          <a:bodyPr/>
          <a:lstStyle/>
          <a:p>
            <a:r>
              <a:rPr lang="en-US"/>
              <a:t>Click icon to add picture</a:t>
            </a:r>
          </a:p>
        </p:txBody>
      </p:sp>
      <p:sp>
        <p:nvSpPr>
          <p:cNvPr id="20" name="Picture Placeholder 3">
            <a:extLst>
              <a:ext uri="{FF2B5EF4-FFF2-40B4-BE49-F238E27FC236}">
                <a16:creationId xmlns:a16="http://schemas.microsoft.com/office/drawing/2014/main" id="{B69540A8-1CF4-574D-9416-797978480FE6}"/>
              </a:ext>
            </a:extLst>
          </p:cNvPr>
          <p:cNvSpPr>
            <a:spLocks noGrp="1"/>
          </p:cNvSpPr>
          <p:nvPr>
            <p:ph type="pic" sz="quarter" idx="14"/>
          </p:nvPr>
        </p:nvSpPr>
        <p:spPr>
          <a:xfrm>
            <a:off x="5425455" y="2567180"/>
            <a:ext cx="3188733" cy="1016705"/>
          </a:xfrm>
        </p:spPr>
        <p:txBody>
          <a:bodyPr/>
          <a:lstStyle/>
          <a:p>
            <a:r>
              <a:rPr lang="en-US"/>
              <a:t>Click icon to add picture</a:t>
            </a:r>
          </a:p>
        </p:txBody>
      </p:sp>
      <p:sp>
        <p:nvSpPr>
          <p:cNvPr id="23" name="Picture Placeholder 3">
            <a:extLst>
              <a:ext uri="{FF2B5EF4-FFF2-40B4-BE49-F238E27FC236}">
                <a16:creationId xmlns:a16="http://schemas.microsoft.com/office/drawing/2014/main" id="{EC7F2BB0-FAA7-694A-9F1F-5FB1FE521BCE}"/>
              </a:ext>
            </a:extLst>
          </p:cNvPr>
          <p:cNvSpPr>
            <a:spLocks noGrp="1"/>
          </p:cNvSpPr>
          <p:nvPr>
            <p:ph type="pic" sz="quarter" idx="15"/>
          </p:nvPr>
        </p:nvSpPr>
        <p:spPr>
          <a:xfrm>
            <a:off x="5425455" y="3755497"/>
            <a:ext cx="3188736" cy="1016705"/>
          </a:xfrm>
        </p:spPr>
        <p:txBody>
          <a:bodyPr/>
          <a:lstStyle/>
          <a:p>
            <a:r>
              <a:rPr lang="en-US"/>
              <a:t>Click icon to add picture</a:t>
            </a:r>
          </a:p>
        </p:txBody>
      </p:sp>
      <p:sp>
        <p:nvSpPr>
          <p:cNvPr id="27" name="Title 1">
            <a:extLst>
              <a:ext uri="{FF2B5EF4-FFF2-40B4-BE49-F238E27FC236}">
                <a16:creationId xmlns:a16="http://schemas.microsoft.com/office/drawing/2014/main" id="{9940B2B5-C8A8-BE41-9A4F-9978F2F58F9C}"/>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C3A15B2-22CE-7A47-8880-829766A5510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1" name="Content Placeholder 2">
            <a:extLst>
              <a:ext uri="{FF2B5EF4-FFF2-40B4-BE49-F238E27FC236}">
                <a16:creationId xmlns:a16="http://schemas.microsoft.com/office/drawing/2014/main" id="{D53C1209-9A6C-4B4E-9F7A-5BA131E32CFD}"/>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1662381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and 3 Pictur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6022536" y="2782907"/>
            <a:ext cx="2588790" cy="1994701"/>
          </a:xfrm>
        </p:spPr>
        <p:txBody>
          <a:bodyPr/>
          <a:lstStyle/>
          <a:p>
            <a:r>
              <a:rPr lang="en-US"/>
              <a:t>Click icon to add picture</a:t>
            </a:r>
          </a:p>
        </p:txBody>
      </p:sp>
      <p:sp>
        <p:nvSpPr>
          <p:cNvPr id="11" name="Picture Placeholder 3">
            <a:extLst>
              <a:ext uri="{FF2B5EF4-FFF2-40B4-BE49-F238E27FC236}">
                <a16:creationId xmlns:a16="http://schemas.microsoft.com/office/drawing/2014/main" id="{9CBE3E61-7BCA-0649-8C7E-8FBCB071EF20}"/>
              </a:ext>
            </a:extLst>
          </p:cNvPr>
          <p:cNvSpPr>
            <a:spLocks noGrp="1"/>
          </p:cNvSpPr>
          <p:nvPr>
            <p:ph type="pic" sz="quarter" idx="15"/>
          </p:nvPr>
        </p:nvSpPr>
        <p:spPr>
          <a:xfrm>
            <a:off x="402573" y="2782907"/>
            <a:ext cx="2597136" cy="1994715"/>
          </a:xfrm>
        </p:spPr>
        <p:txBody>
          <a:bodyPr/>
          <a:lstStyle/>
          <a:p>
            <a:r>
              <a:rPr lang="en-US"/>
              <a:t>Click icon to add picture</a:t>
            </a:r>
          </a:p>
        </p:txBody>
      </p:sp>
      <p:sp>
        <p:nvSpPr>
          <p:cNvPr id="14" name="Picture Placeholder 3">
            <a:extLst>
              <a:ext uri="{FF2B5EF4-FFF2-40B4-BE49-F238E27FC236}">
                <a16:creationId xmlns:a16="http://schemas.microsoft.com/office/drawing/2014/main" id="{E4A3B46C-313A-5F4F-A80F-DD17C1B5C8D1}"/>
              </a:ext>
            </a:extLst>
          </p:cNvPr>
          <p:cNvSpPr>
            <a:spLocks noGrp="1"/>
          </p:cNvSpPr>
          <p:nvPr>
            <p:ph type="pic" sz="quarter" idx="16"/>
          </p:nvPr>
        </p:nvSpPr>
        <p:spPr>
          <a:xfrm>
            <a:off x="3212553" y="2782907"/>
            <a:ext cx="2594522" cy="1994709"/>
          </a:xfrm>
        </p:spPr>
        <p:txBody>
          <a:bodyPr/>
          <a:lstStyle/>
          <a:p>
            <a:r>
              <a:rPr lang="en-US"/>
              <a:t>Click icon to add picture</a:t>
            </a:r>
            <a:endParaRPr lang="en-US" dirty="0"/>
          </a:p>
        </p:txBody>
      </p:sp>
      <p:sp>
        <p:nvSpPr>
          <p:cNvPr id="27" name="Title 1">
            <a:extLst>
              <a:ext uri="{FF2B5EF4-FFF2-40B4-BE49-F238E27FC236}">
                <a16:creationId xmlns:a16="http://schemas.microsoft.com/office/drawing/2014/main" id="{88D18555-D82A-8240-B9F6-15BEC9B4CCA7}"/>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0" name="Slide Number Placeholder 8">
            <a:extLst>
              <a:ext uri="{FF2B5EF4-FFF2-40B4-BE49-F238E27FC236}">
                <a16:creationId xmlns:a16="http://schemas.microsoft.com/office/drawing/2014/main" id="{2116E88B-47B5-F644-A01B-626E8BB87AB5}"/>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9" name="Content Placeholder 2">
            <a:extLst>
              <a:ext uri="{FF2B5EF4-FFF2-40B4-BE49-F238E27FC236}">
                <a16:creationId xmlns:a16="http://schemas.microsoft.com/office/drawing/2014/main" id="{BE0C27BA-02F8-134D-A9AB-376BB1A59697}"/>
              </a:ext>
            </a:extLst>
          </p:cNvPr>
          <p:cNvSpPr>
            <a:spLocks noGrp="1"/>
          </p:cNvSpPr>
          <p:nvPr>
            <p:ph sz="half" idx="17"/>
          </p:nvPr>
        </p:nvSpPr>
        <p:spPr>
          <a:xfrm>
            <a:off x="402571" y="1378864"/>
            <a:ext cx="8211620" cy="1223561"/>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6190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A541-88F8-15B3-8B27-8D97451E721C}"/>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467569A0-8B5B-F395-281C-8DBA4907D11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29CC81-FCC4-341A-EE5F-99B3F03D35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414BF6-DED8-E50D-2309-55DC8B2458C3}"/>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B9525352-3F96-36F2-DC01-683E37AE79B2}"/>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903894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8B44-DC6C-59AF-173D-73B97DE23B5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2A1131F-E9FE-D386-1264-0E07731A5B94}"/>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653A00-E08A-1009-0C00-323341B2F13C}"/>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A8B5A4D-298F-20E1-AEC8-A83ECD5044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8EA38D5-CC41-CCA6-F132-D8172111BB09}"/>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EFBD3F09-6A5F-73A0-BBAA-EB3BCBCCF213}"/>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16104235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B0C1-E937-6C6B-1076-1497AA16EFE6}"/>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663117A7-8D52-63B4-7A0E-970CD74239A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E6DA4FA-D022-A47D-F8C5-44CB1C925E4E}"/>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DFF441C-4F3E-2E75-9960-E107321F257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EB9FE33-5A3E-8E82-CB8E-A3B2AAE3F9FD}"/>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C8430FE-9929-19F5-0DD3-8CFE2F16E16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1125707-7B3E-097E-C190-92452E00820D}"/>
              </a:ext>
            </a:extLst>
          </p:cNvPr>
          <p:cNvSpPr>
            <a:spLocks noGrp="1"/>
          </p:cNvSpPr>
          <p:nvPr>
            <p:ph type="ftr" sz="quarter" idx="11"/>
          </p:nvPr>
        </p:nvSpPr>
        <p:spPr/>
        <p:txBody>
          <a:bodyPr/>
          <a:lstStyle/>
          <a:p>
            <a:r>
              <a:rPr lang="en-US"/>
              <a:t>DEPARTMENT OR SECTION TITLE GOES HERE</a:t>
            </a:r>
          </a:p>
        </p:txBody>
      </p:sp>
      <p:sp>
        <p:nvSpPr>
          <p:cNvPr id="9" name="Slide Number Placeholder 8">
            <a:extLst>
              <a:ext uri="{FF2B5EF4-FFF2-40B4-BE49-F238E27FC236}">
                <a16:creationId xmlns:a16="http://schemas.microsoft.com/office/drawing/2014/main" id="{EB63489D-B9D9-2D3E-2A41-B531A526D7E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32249277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5669-1912-3127-924A-9487321079F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0E75FF9-F1DC-FAFC-D863-02775FFAAA72}"/>
              </a:ext>
            </a:extLst>
          </p:cNvPr>
          <p:cNvSpPr>
            <a:spLocks noGrp="1"/>
          </p:cNvSpPr>
          <p:nvPr>
            <p:ph type="dt" sz="half" idx="10"/>
          </p:nvPr>
        </p:nvSpPr>
        <p:spPr/>
        <p:txBody>
          <a:bodyPr/>
          <a:lstStyle/>
          <a:p>
            <a:fld id="{E251495D-9F7B-4320-BA99-62D302EA6C80}" type="datetimeFigureOut">
              <a:rPr lang="en-GB" smtClean="0"/>
              <a:t>05/01/2024</a:t>
            </a:fld>
            <a:endParaRPr lang="en-GB"/>
          </a:p>
        </p:txBody>
      </p:sp>
      <p:sp>
        <p:nvSpPr>
          <p:cNvPr id="4" name="Footer Placeholder 3">
            <a:extLst>
              <a:ext uri="{FF2B5EF4-FFF2-40B4-BE49-F238E27FC236}">
                <a16:creationId xmlns:a16="http://schemas.microsoft.com/office/drawing/2014/main" id="{21701C74-E7CD-4AE8-6678-CBBE5AEBD7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390174-6F42-84BC-73CD-5A367B5248A8}"/>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335550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D268B-18D2-D8A4-13C0-1E763FF5AD36}"/>
              </a:ext>
            </a:extLst>
          </p:cNvPr>
          <p:cNvSpPr>
            <a:spLocks noGrp="1"/>
          </p:cNvSpPr>
          <p:nvPr>
            <p:ph type="dt" sz="half" idx="10"/>
          </p:nvPr>
        </p:nvSpPr>
        <p:spPr/>
        <p:txBody>
          <a:bodyPr/>
          <a:lstStyle/>
          <a:p>
            <a:fld id="{E251495D-9F7B-4320-BA99-62D302EA6C80}" type="datetimeFigureOut">
              <a:rPr lang="en-GB" smtClean="0"/>
              <a:t>05/01/2024</a:t>
            </a:fld>
            <a:endParaRPr lang="en-GB"/>
          </a:p>
        </p:txBody>
      </p:sp>
      <p:sp>
        <p:nvSpPr>
          <p:cNvPr id="3" name="Footer Placeholder 2">
            <a:extLst>
              <a:ext uri="{FF2B5EF4-FFF2-40B4-BE49-F238E27FC236}">
                <a16:creationId xmlns:a16="http://schemas.microsoft.com/office/drawing/2014/main" id="{526F655A-A628-3E40-5CD1-CC7B49793F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6FFAFB-F03C-A72A-7410-AE3832D5D6C0}"/>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31112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B7CE-6A7A-5A1D-3D87-60E591E56806}"/>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A42CA122-5C69-6A71-8314-AD8E0B264C2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47C1159-3CB0-3654-3B35-1781373550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C32A183-9E68-7596-35D7-2777DA90921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5198B2-4484-6931-DCBE-2A90879B30EA}"/>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D5AB15B4-273E-5D2B-0538-86D99CECC05F}"/>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61330398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47AE-6EAD-8E9C-8093-2FF3066F6585}"/>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BA530F3D-B246-8BAC-B4D0-72CB83EB5EB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25DFFE9-B22A-9D1A-EAEE-9991528BED3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44403D3-1258-5130-038E-CCD960F1856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7052C1-0373-CA84-9004-CD7FAC02AE6B}"/>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C6D89C03-5F5D-B5CC-4814-56AE525D2DAD}"/>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5277671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F2D29E-6A7C-3D53-CDCD-4C63357A46F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5D0811A-438F-0A91-BF2F-678F5C09A9C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9C5DBB4-BBCC-BCB3-2F86-07EB0F38910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3AA2D17-BEB1-DEAD-A0F3-627EC8609EE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OR SECTION TITLE GOES HERE</a:t>
            </a:r>
          </a:p>
        </p:txBody>
      </p:sp>
      <p:sp>
        <p:nvSpPr>
          <p:cNvPr id="6" name="Slide Number Placeholder 5">
            <a:extLst>
              <a:ext uri="{FF2B5EF4-FFF2-40B4-BE49-F238E27FC236}">
                <a16:creationId xmlns:a16="http://schemas.microsoft.com/office/drawing/2014/main" id="{226A80F7-9A36-AA64-B58A-22347520D4D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A10EC0-CC52-A246-A2C3-81389B6F8C64}" type="slidenum">
              <a:rPr lang="en-US" smtClean="0"/>
              <a:t>‹#›</a:t>
            </a:fld>
            <a:endParaRPr lang="en-US"/>
          </a:p>
        </p:txBody>
      </p:sp>
    </p:spTree>
    <p:extLst>
      <p:ext uri="{BB962C8B-B14F-4D97-AF65-F5344CB8AC3E}">
        <p14:creationId xmlns:p14="http://schemas.microsoft.com/office/powerpoint/2010/main" val="89377816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70" r:id="rId14"/>
    <p:sldLayoutId id="2147483662" r:id="rId15"/>
    <p:sldLayoutId id="2147483677" r:id="rId16"/>
    <p:sldLayoutId id="2147483663" r:id="rId17"/>
    <p:sldLayoutId id="2147483676" r:id="rId18"/>
    <p:sldLayoutId id="2147483664" r:id="rId19"/>
    <p:sldLayoutId id="2147483678" r:id="rId20"/>
    <p:sldLayoutId id="2147483666" r:id="rId21"/>
    <p:sldLayoutId id="2147483679" r:id="rId22"/>
    <p:sldLayoutId id="2147483682" r:id="rId23"/>
    <p:sldLayoutId id="2147483680" r:id="rId24"/>
    <p:sldLayoutId id="2147483681" r:id="rId25"/>
    <p:sldLayoutId id="2147483684" r:id="rId2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3.xml"/><Relationship Id="rId7" Type="http://schemas.openxmlformats.org/officeDocument/2006/relationships/hyperlink" Target="https://ourworldindata.org/grapher/share-undernourished-region"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hyperlink" Target="https://ourworldindata.org/hunger-and-undernourishment#:~:text=across%20the%20world.-,Summary,million%20people%20globally%20are%20undernourished." TargetMode="Externa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aihw.gov.au/reports/burden-of-disease/abds-2018-interactive-data-risk-factors/contents/overweight-including-obesit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19256297_Psychometric_Properties_of_the_Malay_Version_of_the_Dutch_Eating_Behaviour_Questionnaire_DEBQ_in_a_Sample_of_Malaysian_Adults_Attending_a_Health_Care_Facility/figures?lo=1"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images.unsplash.com/photo-1512621776951-a57141f2eefd?ixlib=rb-1.2.1&amp;ixid=MnwxMjA3fDB8MHxwaG90by1wYWdlfHx8fGVufDB8fHx8&amp;auto=format&amp;fit=crop&amp;w=1470&amp;q=80"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images.unsplash.com/photo-1593131492215-67b479a3d915?ixlib=rb-1.2.1&amp;ixid=MnwxMjA3fDB8MHxwaG90by1wYWdlfHx8fGVufDB8fHx8&amp;auto=format&amp;fit=crop&amp;w=1113&amp;q=80"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www.unsplash.com/"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16/s0140-6736(17)32129-3"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doi.org/10.1002/9781405186407.wbiecs053" TargetMode="External"/><Relationship Id="rId5" Type="http://schemas.openxmlformats.org/officeDocument/2006/relationships/hyperlink" Target="https://www.aihw.gov.au/reports/burden-of-disease/abds-2018-interactive-data-risk-factors/contents/about" TargetMode="External"/><Relationship Id="rId4" Type="http://schemas.openxmlformats.org/officeDocument/2006/relationships/hyperlink" Target="https://doi.org/10.1098/rsos.19017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77/1090198102251021"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doi.org/10.1186/s12889-021-10420-9" TargetMode="External"/><Relationship Id="rId5" Type="http://schemas.openxmlformats.org/officeDocument/2006/relationships/hyperlink" Target="https://doi.org/10.1038/s41598-019-51534-w" TargetMode="External"/><Relationship Id="rId4" Type="http://schemas.openxmlformats.org/officeDocument/2006/relationships/hyperlink" Target="https://doi.org/10.3389/fpsyg.2021.712567"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4103/jpgm.jpgm_712_16"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hyperlink" Target="https://doi.org/10.1038/sj.ijo.0802204" TargetMode="External"/><Relationship Id="rId4" Type="http://schemas.openxmlformats.org/officeDocument/2006/relationships/hyperlink" Target="https://doi.org/10.1016/j.jand.2020.03.019"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038/sj.ijo.0803701"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doi.org/10.1186/s12939-021-01462-x" TargetMode="External"/><Relationship Id="rId4" Type="http://schemas.openxmlformats.org/officeDocument/2006/relationships/hyperlink" Target="https://doi.org/10.1016/s2214-109x(15)00039-x"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186/s12889-019-6832-z"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www.euro.who.int/__data/assets/pdf_file/0003/247638/obesity-090514.pdf" TargetMode="External"/><Relationship Id="rId4" Type="http://schemas.openxmlformats.org/officeDocument/2006/relationships/hyperlink" Target="https://doi.org/10.1371/journal.pone.005056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hyperlink" Target="https://upload.wikimedia.org/wikipedia/commons/c/cc/BMI_chart.png" TargetMode="External"/><Relationship Id="rId3" Type="http://schemas.openxmlformats.org/officeDocument/2006/relationships/hyperlink" Target="https://www.who.int/health-topics/obesity#tab=tab_1"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www.who.int/news-room/fact-sheets/detail/obesity-and-overweight"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ourworldindata.org/obesity"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news-room/fact-sheets/detail/obesity-and-overweight" TargetMode="External"/><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hyperlink" Target="https://ourworldindata.org/grapher/children-who-are-overweight-sdg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ho.int/news-room/fact-sheets/detail/malnutrition"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ourworldindata.org/grapher/prevalence-of-undernourishmen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urworldindata.org/grapher/number-children-stunted-ihm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49D-DA51-EE4B-9BCB-B0ABEA67D6EF}"/>
              </a:ext>
            </a:extLst>
          </p:cNvPr>
          <p:cNvSpPr>
            <a:spLocks noGrp="1"/>
          </p:cNvSpPr>
          <p:nvPr>
            <p:ph type="ctrTitle"/>
          </p:nvPr>
        </p:nvSpPr>
        <p:spPr>
          <a:xfrm>
            <a:off x="557560" y="1703873"/>
            <a:ext cx="8028880" cy="630000"/>
          </a:xfrm>
        </p:spPr>
        <p:txBody>
          <a:bodyPr>
            <a:noAutofit/>
          </a:bodyPr>
          <a:lstStyle/>
          <a:p>
            <a:r>
              <a:rPr lang="en-US" sz="3600" dirty="0">
                <a:solidFill>
                  <a:srgbClr val="002060"/>
                </a:solidFill>
                <a:latin typeface="Tw Cen MT" panose="020B0602020104020603" pitchFamily="34" charset="0"/>
              </a:rPr>
              <a:t>PSYC003: </a:t>
            </a:r>
            <a:r>
              <a:rPr lang="en-GB" sz="3600" dirty="0">
                <a:solidFill>
                  <a:srgbClr val="002060"/>
                </a:solidFill>
                <a:latin typeface="Tw Cen MT" panose="020B0602020104020603" pitchFamily="34" charset="0"/>
              </a:rPr>
              <a:t>Psychological Influences on Health &amp; Behaviour</a:t>
            </a:r>
            <a:endParaRPr lang="en-US" sz="3600" dirty="0">
              <a:solidFill>
                <a:srgbClr val="002060"/>
              </a:solidFill>
              <a:latin typeface="Tw Cen MT" panose="020B0602020104020603" pitchFamily="34" charset="0"/>
            </a:endParaRPr>
          </a:p>
        </p:txBody>
      </p:sp>
      <p:sp>
        <p:nvSpPr>
          <p:cNvPr id="3" name="Subtitle 2">
            <a:extLst>
              <a:ext uri="{FF2B5EF4-FFF2-40B4-BE49-F238E27FC236}">
                <a16:creationId xmlns:a16="http://schemas.microsoft.com/office/drawing/2014/main" id="{C5FC5953-5326-2A4B-B611-1BF67D7B2D27}"/>
              </a:ext>
            </a:extLst>
          </p:cNvPr>
          <p:cNvSpPr>
            <a:spLocks noGrp="1"/>
          </p:cNvSpPr>
          <p:nvPr>
            <p:ph type="subTitle" idx="1"/>
          </p:nvPr>
        </p:nvSpPr>
        <p:spPr>
          <a:xfrm>
            <a:off x="557560" y="2990070"/>
            <a:ext cx="8028880" cy="331604"/>
          </a:xfrm>
        </p:spPr>
        <p:txBody>
          <a:bodyPr>
            <a:noAutofit/>
          </a:bodyPr>
          <a:lstStyle/>
          <a:p>
            <a:r>
              <a:rPr lang="en-US" sz="2400" dirty="0">
                <a:solidFill>
                  <a:srgbClr val="002060"/>
                </a:solidFill>
                <a:latin typeface="Tw Cen MT" panose="020B0602020104020603" pitchFamily="34" charset="0"/>
              </a:rPr>
              <a:t>Diet &amp; Weight Management</a:t>
            </a:r>
          </a:p>
        </p:txBody>
      </p:sp>
      <p:sp>
        <p:nvSpPr>
          <p:cNvPr id="4" name="Text Placeholder 3">
            <a:extLst>
              <a:ext uri="{FF2B5EF4-FFF2-40B4-BE49-F238E27FC236}">
                <a16:creationId xmlns:a16="http://schemas.microsoft.com/office/drawing/2014/main" id="{41234D5A-8634-C144-9744-4C3A3E1BDA39}"/>
              </a:ext>
            </a:extLst>
          </p:cNvPr>
          <p:cNvSpPr>
            <a:spLocks noGrp="1"/>
          </p:cNvSpPr>
          <p:nvPr>
            <p:ph type="body" sz="quarter" idx="10"/>
          </p:nvPr>
        </p:nvSpPr>
        <p:spPr>
          <a:xfrm>
            <a:off x="1143000" y="3393881"/>
            <a:ext cx="6858000" cy="223295"/>
          </a:xfrm>
        </p:spPr>
        <p:txBody>
          <a:bodyPr/>
          <a:lstStyle/>
          <a:p>
            <a:r>
              <a:rPr lang="en-US" sz="1600" dirty="0">
                <a:solidFill>
                  <a:srgbClr val="002060"/>
                </a:solidFill>
                <a:latin typeface="Tw Cen MT" panose="020B0602020104020603" pitchFamily="34" charset="0"/>
              </a:rPr>
              <a:t>School of Psychology, University of Plymouth</a:t>
            </a:r>
          </a:p>
        </p:txBody>
      </p:sp>
      <p:sp>
        <p:nvSpPr>
          <p:cNvPr id="5" name="Text Placeholder 4">
            <a:extLst>
              <a:ext uri="{FF2B5EF4-FFF2-40B4-BE49-F238E27FC236}">
                <a16:creationId xmlns:a16="http://schemas.microsoft.com/office/drawing/2014/main" id="{9304BDF2-FF15-FD48-A4AD-C01566B3245B}"/>
              </a:ext>
            </a:extLst>
          </p:cNvPr>
          <p:cNvSpPr>
            <a:spLocks noGrp="1"/>
          </p:cNvSpPr>
          <p:nvPr>
            <p:ph type="body" sz="quarter" idx="11"/>
          </p:nvPr>
        </p:nvSpPr>
        <p:spPr>
          <a:xfrm>
            <a:off x="1143000" y="3761591"/>
            <a:ext cx="6858000" cy="223295"/>
          </a:xfrm>
        </p:spPr>
        <p:txBody>
          <a:bodyPr/>
          <a:lstStyle/>
          <a:p>
            <a:r>
              <a:rPr lang="en-US" sz="1600" dirty="0">
                <a:solidFill>
                  <a:srgbClr val="002060"/>
                </a:solidFill>
                <a:latin typeface="Tw Cen MT" panose="020B0602020104020603" pitchFamily="34" charset="0"/>
              </a:rPr>
              <a:t>Dr Rob Heirene</a:t>
            </a:r>
          </a:p>
        </p:txBody>
      </p:sp>
      <p:sp>
        <p:nvSpPr>
          <p:cNvPr id="6" name="Text Placeholder 5">
            <a:extLst>
              <a:ext uri="{FF2B5EF4-FFF2-40B4-BE49-F238E27FC236}">
                <a16:creationId xmlns:a16="http://schemas.microsoft.com/office/drawing/2014/main" id="{6EF204B7-0869-E444-B7B3-D10ECF63428F}"/>
              </a:ext>
            </a:extLst>
          </p:cNvPr>
          <p:cNvSpPr>
            <a:spLocks noGrp="1"/>
          </p:cNvSpPr>
          <p:nvPr>
            <p:ph type="body" sz="quarter" idx="12"/>
          </p:nvPr>
        </p:nvSpPr>
        <p:spPr>
          <a:xfrm>
            <a:off x="1143000" y="4122393"/>
            <a:ext cx="6858000" cy="223295"/>
          </a:xfrm>
        </p:spPr>
        <p:txBody>
          <a:bodyPr/>
          <a:lstStyle/>
          <a:p>
            <a:r>
              <a:rPr lang="en-US" sz="1600" dirty="0">
                <a:solidFill>
                  <a:srgbClr val="002060"/>
                </a:solidFill>
                <a:latin typeface="Tw Cen MT" panose="020B0602020104020603" pitchFamily="34" charset="0"/>
              </a:rPr>
              <a:t>March 2023</a:t>
            </a:r>
          </a:p>
        </p:txBody>
      </p:sp>
    </p:spTree>
    <p:extLst>
      <p:ext uri="{BB962C8B-B14F-4D97-AF65-F5344CB8AC3E}">
        <p14:creationId xmlns:p14="http://schemas.microsoft.com/office/powerpoint/2010/main" val="22681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6ED2B6-92D9-4C72-A117-FC05DEBC2BB5}"/>
              </a:ext>
            </a:extLst>
          </p:cNvPr>
          <p:cNvSpPr>
            <a:spLocks noGrp="1"/>
          </p:cNvSpPr>
          <p:nvPr>
            <p:ph type="sldNum" sz="quarter" idx="12"/>
          </p:nvPr>
        </p:nvSpPr>
        <p:spPr/>
        <p:txBody>
          <a:bodyPr/>
          <a:lstStyle/>
          <a:p>
            <a:fld id="{6AA10EC0-CC52-A246-A2C3-81389B6F8C64}" type="slidenum">
              <a:rPr lang="en-US" smtClean="0"/>
              <a:pPr/>
              <a:t>10</a:t>
            </a:fld>
            <a:endParaRPr lang="en-US" dirty="0"/>
          </a:p>
        </p:txBody>
      </p:sp>
      <p:sp>
        <p:nvSpPr>
          <p:cNvPr id="7" name="TextBox 6">
            <a:extLst>
              <a:ext uri="{FF2B5EF4-FFF2-40B4-BE49-F238E27FC236}">
                <a16:creationId xmlns:a16="http://schemas.microsoft.com/office/drawing/2014/main" id="{DE3EB9F7-89A7-4569-9503-2584D686A5A1}"/>
              </a:ext>
            </a:extLst>
          </p:cNvPr>
          <p:cNvSpPr txBox="1"/>
          <p:nvPr/>
        </p:nvSpPr>
        <p:spPr>
          <a:xfrm>
            <a:off x="4518119" y="4556375"/>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5"/>
              </a:rPr>
              <a:t>Our world data</a:t>
            </a:r>
            <a:endParaRPr lang="en-AU" sz="1100" dirty="0">
              <a:latin typeface="Tw Cen MT" panose="020B0602020104020603" pitchFamily="34" charset="0"/>
            </a:endParaRPr>
          </a:p>
        </p:txBody>
      </p:sp>
      <p:sp>
        <p:nvSpPr>
          <p:cNvPr id="8" name="Title 3">
            <a:extLst>
              <a:ext uri="{FF2B5EF4-FFF2-40B4-BE49-F238E27FC236}">
                <a16:creationId xmlns:a16="http://schemas.microsoft.com/office/drawing/2014/main" id="{8A16C592-FCDC-4952-ACBB-3D9688388E76}"/>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pic>
        <p:nvPicPr>
          <p:cNvPr id="10" name="Picture 9" descr="Chart, line chart&#10;&#10;Description automatically generated">
            <a:extLst>
              <a:ext uri="{FF2B5EF4-FFF2-40B4-BE49-F238E27FC236}">
                <a16:creationId xmlns:a16="http://schemas.microsoft.com/office/drawing/2014/main" id="{597D1770-93D5-406E-84C0-9953988DE327}"/>
              </a:ext>
            </a:extLst>
          </p:cNvPr>
          <p:cNvPicPr>
            <a:picLocks noChangeAspect="1"/>
          </p:cNvPicPr>
          <p:nvPr/>
        </p:nvPicPr>
        <p:blipFill>
          <a:blip r:embed="rId6"/>
          <a:stretch>
            <a:fillRect/>
          </a:stretch>
        </p:blipFill>
        <p:spPr>
          <a:xfrm>
            <a:off x="152032" y="1421172"/>
            <a:ext cx="4366087" cy="3081944"/>
          </a:xfrm>
          <a:prstGeom prst="rect">
            <a:avLst/>
          </a:prstGeom>
        </p:spPr>
      </p:pic>
      <p:sp>
        <p:nvSpPr>
          <p:cNvPr id="11" name="TextBox 10">
            <a:extLst>
              <a:ext uri="{FF2B5EF4-FFF2-40B4-BE49-F238E27FC236}">
                <a16:creationId xmlns:a16="http://schemas.microsoft.com/office/drawing/2014/main" id="{127435BD-7762-410D-BD4F-5F99408D6F2C}"/>
              </a:ext>
            </a:extLst>
          </p:cNvPr>
          <p:cNvSpPr txBox="1"/>
          <p:nvPr/>
        </p:nvSpPr>
        <p:spPr>
          <a:xfrm>
            <a:off x="0" y="4556375"/>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7"/>
              </a:rPr>
              <a:t>Our world data</a:t>
            </a:r>
            <a:endParaRPr lang="en-AU" sz="1100" dirty="0">
              <a:latin typeface="Tw Cen MT" panose="020B0602020104020603" pitchFamily="34" charset="0"/>
            </a:endParaRPr>
          </a:p>
        </p:txBody>
      </p:sp>
      <p:pic>
        <p:nvPicPr>
          <p:cNvPr id="12" name="Screen Recording 6">
            <a:hlinkClick r:id="" action="ppaction://media"/>
            <a:extLst>
              <a:ext uri="{FF2B5EF4-FFF2-40B4-BE49-F238E27FC236}">
                <a16:creationId xmlns:a16="http://schemas.microsoft.com/office/drawing/2014/main" id="{1CF9F4E0-7C21-489B-98EF-D690BFD4639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62929" y="1447802"/>
            <a:ext cx="4282380" cy="3081944"/>
          </a:xfrm>
          <a:prstGeom prst="rect">
            <a:avLst/>
          </a:prstGeom>
        </p:spPr>
      </p:pic>
    </p:spTree>
    <p:extLst>
      <p:ext uri="{BB962C8B-B14F-4D97-AF65-F5344CB8AC3E}">
        <p14:creationId xmlns:p14="http://schemas.microsoft.com/office/powerpoint/2010/main" val="1467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5"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2"/>
                                        </p:tgtEl>
                                      </p:cBhvr>
                                    </p:cmd>
                                  </p:childTnLst>
                                </p:cTn>
                              </p:par>
                            </p:childTnLst>
                          </p:cTn>
                        </p:par>
                      </p:childTnLst>
                    </p:cTn>
                  </p:par>
                </p:childTnLst>
              </p:cTn>
              <p:nextCondLst>
                <p:cond evt="onClick" delay="0">
                  <p:tgtEl>
                    <p:spTgt spid="12"/>
                  </p:tgtEl>
                </p:cond>
              </p:nextCondLst>
            </p:seq>
            <p:video>
              <p:cMediaNode vol="80000" mute="1">
                <p:cTn id="14" fill="hold" display="0">
                  <p:stCondLst>
                    <p:cond delay="indefinite"/>
                  </p:stCondLst>
                </p:cTn>
                <p:tgtEl>
                  <p:spTgt spid="12"/>
                </p:tgtEl>
              </p:cMediaNode>
            </p:video>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11</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4954344" y="1489254"/>
            <a:ext cx="373245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i="0" strike="noStrike" dirty="0">
                <a:effectLst/>
                <a:latin typeface="Tw Cen MT" panose="020B0602020104020603" pitchFamily="34" charset="0"/>
              </a:rPr>
              <a:t>Australia in 2018 (</a:t>
            </a:r>
            <a:r>
              <a:rPr lang="en-US" sz="1600" dirty="0">
                <a:latin typeface="Tw Cen MT" panose="020B0602020104020603" pitchFamily="34" charset="0"/>
              </a:rPr>
              <a:t>Australian Institute of Health and Welfare, 2021</a:t>
            </a:r>
            <a:r>
              <a:rPr lang="en-US" sz="1600" i="0" strike="noStrike" dirty="0">
                <a:effectLst/>
                <a:latin typeface="Tw Cen MT" panose="020B0602020104020603" pitchFamily="34" charset="0"/>
              </a:rPr>
              <a:t>): </a:t>
            </a:r>
          </a:p>
          <a:p>
            <a:r>
              <a:rPr lang="en-US" sz="1400" i="0" strike="noStrike" dirty="0">
                <a:effectLst/>
                <a:latin typeface="Tw Cen MT" panose="020B0602020104020603" pitchFamily="34" charset="0"/>
              </a:rPr>
              <a:t>8.4% of total disease burden in Australia during 2018 attributable to being overweight (2</a:t>
            </a:r>
            <a:r>
              <a:rPr lang="en-US" sz="1400" i="0" strike="noStrike" baseline="30000" dirty="0">
                <a:effectLst/>
                <a:latin typeface="Tw Cen MT" panose="020B0602020104020603" pitchFamily="34" charset="0"/>
              </a:rPr>
              <a:t>nd</a:t>
            </a:r>
            <a:r>
              <a:rPr lang="en-US" sz="1400" i="0" strike="noStrike" dirty="0">
                <a:effectLst/>
                <a:latin typeface="Tw Cen MT" panose="020B0602020104020603" pitchFamily="34" charset="0"/>
              </a:rPr>
              <a:t> only to tobacco use)</a:t>
            </a:r>
          </a:p>
          <a:p>
            <a:r>
              <a:rPr lang="en-US" sz="1400" dirty="0">
                <a:latin typeface="Tw Cen MT" panose="020B0602020104020603" pitchFamily="34" charset="0"/>
              </a:rPr>
              <a:t>Being overweight contributed to 17 types of cancer, for cardiovascular diseases, three musculoskeletal conditions, type II diabetes, dementia, asthma, and kidney disease</a:t>
            </a:r>
            <a:r>
              <a:rPr lang="en-US" sz="1400" i="0" strike="noStrike" dirty="0">
                <a:effectLst/>
                <a:latin typeface="Tw Cen MT" panose="020B0602020104020603" pitchFamily="34" charset="0"/>
              </a:rPr>
              <a:t> </a:t>
            </a:r>
          </a:p>
          <a:p>
            <a:r>
              <a:rPr lang="en-US" sz="1400" dirty="0">
                <a:latin typeface="Tw Cen MT" panose="020B0602020104020603" pitchFamily="34" charset="0"/>
              </a:rPr>
              <a:t>Disease burden attributable to being overweight was two times greater in the lower socio-economic group compared to the highest</a:t>
            </a: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Diet &amp; physical health</a:t>
            </a:r>
            <a:endParaRPr lang="en-AU" sz="1400" dirty="0">
              <a:solidFill>
                <a:srgbClr val="002060"/>
              </a:solidFill>
            </a:endParaRPr>
          </a:p>
        </p:txBody>
      </p:sp>
      <p:pic>
        <p:nvPicPr>
          <p:cNvPr id="5" name="Picture 4" descr="Chart, funnel chart&#10;&#10;Description automatically generated">
            <a:extLst>
              <a:ext uri="{FF2B5EF4-FFF2-40B4-BE49-F238E27FC236}">
                <a16:creationId xmlns:a16="http://schemas.microsoft.com/office/drawing/2014/main" id="{CF82AD0E-BC51-45D9-9599-F2B2D4F76BEA}"/>
              </a:ext>
            </a:extLst>
          </p:cNvPr>
          <p:cNvPicPr>
            <a:picLocks noChangeAspect="1"/>
          </p:cNvPicPr>
          <p:nvPr/>
        </p:nvPicPr>
        <p:blipFill>
          <a:blip r:embed="rId3"/>
          <a:stretch>
            <a:fillRect/>
          </a:stretch>
        </p:blipFill>
        <p:spPr>
          <a:xfrm>
            <a:off x="298794" y="1370195"/>
            <a:ext cx="4273206" cy="3471980"/>
          </a:xfrm>
          <a:prstGeom prst="rect">
            <a:avLst/>
          </a:prstGeom>
        </p:spPr>
      </p:pic>
      <p:sp>
        <p:nvSpPr>
          <p:cNvPr id="9" name="TextBox 8">
            <a:extLst>
              <a:ext uri="{FF2B5EF4-FFF2-40B4-BE49-F238E27FC236}">
                <a16:creationId xmlns:a16="http://schemas.microsoft.com/office/drawing/2014/main" id="{7BADBE1E-94C5-4405-A85D-DE9C4AD65A9C}"/>
              </a:ext>
            </a:extLst>
          </p:cNvPr>
          <p:cNvSpPr txBox="1"/>
          <p:nvPr/>
        </p:nvSpPr>
        <p:spPr>
          <a:xfrm>
            <a:off x="0" y="4854574"/>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AIHW</a:t>
            </a:r>
            <a:endParaRPr lang="en-AU" sz="1100" dirty="0">
              <a:latin typeface="Tw Cen MT" panose="020B0602020104020603" pitchFamily="34" charset="0"/>
            </a:endParaRPr>
          </a:p>
        </p:txBody>
      </p:sp>
    </p:spTree>
    <p:extLst>
      <p:ext uri="{BB962C8B-B14F-4D97-AF65-F5344CB8AC3E}">
        <p14:creationId xmlns:p14="http://schemas.microsoft.com/office/powerpoint/2010/main" val="259614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12</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51947" y="1443883"/>
            <a:ext cx="436434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Obesity is associated with:</a:t>
            </a:r>
          </a:p>
          <a:p>
            <a:r>
              <a:rPr lang="en-US" sz="1400" dirty="0">
                <a:latin typeface="Tw Cen MT" panose="020B0602020104020603" pitchFamily="34" charset="0"/>
              </a:rPr>
              <a:t>Increased rates of </a:t>
            </a:r>
            <a:r>
              <a:rPr lang="en-US" sz="1400" b="1" dirty="0">
                <a:latin typeface="Tw Cen MT" panose="020B0602020104020603" pitchFamily="34" charset="0"/>
              </a:rPr>
              <a:t>anxiety</a:t>
            </a:r>
            <a:r>
              <a:rPr lang="en-US" sz="1400" dirty="0">
                <a:latin typeface="Tw Cen MT" panose="020B0602020104020603" pitchFamily="34" charset="0"/>
              </a:rPr>
              <a:t> and </a:t>
            </a:r>
            <a:r>
              <a:rPr lang="en-US" sz="1400" b="1" dirty="0">
                <a:latin typeface="Tw Cen MT" panose="020B0602020104020603" pitchFamily="34" charset="0"/>
              </a:rPr>
              <a:t>depression</a:t>
            </a:r>
            <a:r>
              <a:rPr lang="en-US" sz="1400" dirty="0">
                <a:latin typeface="Tw Cen MT" panose="020B0602020104020603" pitchFamily="34" charset="0"/>
              </a:rPr>
              <a:t> (Lavallee et al., 2021)</a:t>
            </a:r>
          </a:p>
          <a:p>
            <a:r>
              <a:rPr lang="en-US" sz="1400" dirty="0">
                <a:latin typeface="Tw Cen MT" panose="020B0602020104020603" pitchFamily="34" charset="0"/>
              </a:rPr>
              <a:t>Increased rates of </a:t>
            </a:r>
            <a:r>
              <a:rPr lang="en-US" sz="1400" b="1" dirty="0">
                <a:latin typeface="Tw Cen MT" panose="020B0602020104020603" pitchFamily="34" charset="0"/>
              </a:rPr>
              <a:t>psychosocial problems </a:t>
            </a:r>
            <a:r>
              <a:rPr lang="en-US" sz="1400" dirty="0">
                <a:latin typeface="Tw Cen MT" panose="020B0602020104020603" pitchFamily="34" charset="0"/>
              </a:rPr>
              <a:t>and </a:t>
            </a:r>
            <a:r>
              <a:rPr lang="en-US" sz="1400" b="1" dirty="0">
                <a:latin typeface="Tw Cen MT" panose="020B0602020104020603" pitchFamily="34" charset="0"/>
              </a:rPr>
              <a:t>suicidal ideation </a:t>
            </a:r>
            <a:r>
              <a:rPr lang="en-US" sz="1400" dirty="0">
                <a:latin typeface="Tw Cen MT" panose="020B0602020104020603" pitchFamily="34" charset="0"/>
              </a:rPr>
              <a:t>among adolescents (Vuuren et al., 2019) </a:t>
            </a:r>
          </a:p>
          <a:p>
            <a:r>
              <a:rPr lang="en-US" sz="1400" b="1" dirty="0">
                <a:latin typeface="Tw Cen MT" panose="020B0602020104020603" pitchFamily="34" charset="0"/>
              </a:rPr>
              <a:t>Depression</a:t>
            </a:r>
            <a:r>
              <a:rPr lang="en-US" sz="1400" dirty="0">
                <a:latin typeface="Tw Cen MT" panose="020B0602020104020603" pitchFamily="34" charset="0"/>
              </a:rPr>
              <a:t>, </a:t>
            </a:r>
            <a:r>
              <a:rPr lang="en-US" sz="1400" b="1" dirty="0">
                <a:latin typeface="Tw Cen MT" panose="020B0602020104020603" pitchFamily="34" charset="0"/>
              </a:rPr>
              <a:t>conduct disorder</a:t>
            </a:r>
            <a:r>
              <a:rPr lang="en-US" sz="1400" dirty="0">
                <a:latin typeface="Tw Cen MT" panose="020B0602020104020603" pitchFamily="34" charset="0"/>
              </a:rPr>
              <a:t>, &amp; </a:t>
            </a:r>
            <a:r>
              <a:rPr lang="en-US" sz="1400" b="1" dirty="0">
                <a:latin typeface="Tw Cen MT" panose="020B0602020104020603" pitchFamily="34" charset="0"/>
              </a:rPr>
              <a:t>ADHD</a:t>
            </a:r>
            <a:r>
              <a:rPr lang="en-US" sz="1400" dirty="0">
                <a:latin typeface="Tw Cen MT" panose="020B0602020104020603" pitchFamily="34" charset="0"/>
              </a:rPr>
              <a:t> among children aged 10-17 (</a:t>
            </a:r>
            <a:r>
              <a:rPr lang="en-US" sz="1400" dirty="0" err="1">
                <a:latin typeface="Tw Cen MT" panose="020B0602020104020603" pitchFamily="34" charset="0"/>
              </a:rPr>
              <a:t>Halfon</a:t>
            </a:r>
            <a:r>
              <a:rPr lang="en-US" sz="1400" dirty="0">
                <a:latin typeface="Tw Cen MT" panose="020B0602020104020603" pitchFamily="34" charset="0"/>
              </a:rPr>
              <a:t> et al., 2013)</a:t>
            </a:r>
          </a:p>
          <a:p>
            <a:r>
              <a:rPr lang="en-US" sz="1400" dirty="0">
                <a:latin typeface="Tw Cen MT" panose="020B0602020104020603" pitchFamily="34" charset="0"/>
              </a:rPr>
              <a:t>Strongest overall association (among psychiatric disorders) with </a:t>
            </a:r>
            <a:r>
              <a:rPr lang="en-US" sz="1400" b="1" dirty="0">
                <a:latin typeface="Tw Cen MT" panose="020B0602020104020603" pitchFamily="34" charset="0"/>
              </a:rPr>
              <a:t>depression</a:t>
            </a:r>
            <a:r>
              <a:rPr lang="en-US" sz="1400" dirty="0">
                <a:latin typeface="Tw Cen MT" panose="020B0602020104020603" pitchFamily="34" charset="0"/>
              </a:rPr>
              <a:t> (bi-directional relationship; </a:t>
            </a:r>
            <a:r>
              <a:rPr lang="en-US" sz="1400" dirty="0" err="1">
                <a:latin typeface="Tw Cen MT" panose="020B0602020104020603" pitchFamily="34" charset="0"/>
              </a:rPr>
              <a:t>Rajan</a:t>
            </a:r>
            <a:r>
              <a:rPr lang="en-US" sz="1400" dirty="0">
                <a:latin typeface="Tw Cen MT" panose="020B0602020104020603" pitchFamily="34" charset="0"/>
              </a:rPr>
              <a:t> &amp; Menon, 2017; Roberts et al., 2003; Scott et al., 2008)</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Diet &amp; mental health</a:t>
            </a:r>
            <a:endParaRPr lang="en-AU" sz="1400" dirty="0">
              <a:solidFill>
                <a:srgbClr val="002060"/>
              </a:solidFill>
            </a:endParaRPr>
          </a:p>
        </p:txBody>
      </p:sp>
      <p:sp>
        <p:nvSpPr>
          <p:cNvPr id="7" name="Rectangle: Rounded Corners 6">
            <a:extLst>
              <a:ext uri="{FF2B5EF4-FFF2-40B4-BE49-F238E27FC236}">
                <a16:creationId xmlns:a16="http://schemas.microsoft.com/office/drawing/2014/main" id="{638AD5AF-7A28-49B2-AA1F-144361EBD659}"/>
              </a:ext>
            </a:extLst>
          </p:cNvPr>
          <p:cNvSpPr/>
          <p:nvPr/>
        </p:nvSpPr>
        <p:spPr>
          <a:xfrm>
            <a:off x="5449364" y="2408507"/>
            <a:ext cx="2704362" cy="1237864"/>
          </a:xfrm>
          <a:custGeom>
            <a:avLst/>
            <a:gdLst>
              <a:gd name="connsiteX0" fmla="*/ 0 w 2704362"/>
              <a:gd name="connsiteY0" fmla="*/ 206315 h 1237864"/>
              <a:gd name="connsiteX1" fmla="*/ 206315 w 2704362"/>
              <a:gd name="connsiteY1" fmla="*/ 0 h 1237864"/>
              <a:gd name="connsiteX2" fmla="*/ 825083 w 2704362"/>
              <a:gd name="connsiteY2" fmla="*/ 0 h 1237864"/>
              <a:gd name="connsiteX3" fmla="*/ 1329264 w 2704362"/>
              <a:gd name="connsiteY3" fmla="*/ 0 h 1237864"/>
              <a:gd name="connsiteX4" fmla="*/ 1856362 w 2704362"/>
              <a:gd name="connsiteY4" fmla="*/ 0 h 1237864"/>
              <a:gd name="connsiteX5" fmla="*/ 2498047 w 2704362"/>
              <a:gd name="connsiteY5" fmla="*/ 0 h 1237864"/>
              <a:gd name="connsiteX6" fmla="*/ 2704362 w 2704362"/>
              <a:gd name="connsiteY6" fmla="*/ 206315 h 1237864"/>
              <a:gd name="connsiteX7" fmla="*/ 2704362 w 2704362"/>
              <a:gd name="connsiteY7" fmla="*/ 618932 h 1237864"/>
              <a:gd name="connsiteX8" fmla="*/ 2704362 w 2704362"/>
              <a:gd name="connsiteY8" fmla="*/ 1031549 h 1237864"/>
              <a:gd name="connsiteX9" fmla="*/ 2498047 w 2704362"/>
              <a:gd name="connsiteY9" fmla="*/ 1237864 h 1237864"/>
              <a:gd name="connsiteX10" fmla="*/ 1879279 w 2704362"/>
              <a:gd name="connsiteY10" fmla="*/ 1237864 h 1237864"/>
              <a:gd name="connsiteX11" fmla="*/ 1306346 w 2704362"/>
              <a:gd name="connsiteY11" fmla="*/ 1237864 h 1237864"/>
              <a:gd name="connsiteX12" fmla="*/ 756331 w 2704362"/>
              <a:gd name="connsiteY12" fmla="*/ 1237864 h 1237864"/>
              <a:gd name="connsiteX13" fmla="*/ 206315 w 2704362"/>
              <a:gd name="connsiteY13" fmla="*/ 1237864 h 1237864"/>
              <a:gd name="connsiteX14" fmla="*/ 0 w 2704362"/>
              <a:gd name="connsiteY14" fmla="*/ 1031549 h 1237864"/>
              <a:gd name="connsiteX15" fmla="*/ 0 w 2704362"/>
              <a:gd name="connsiteY15" fmla="*/ 610680 h 1237864"/>
              <a:gd name="connsiteX16" fmla="*/ 0 w 2704362"/>
              <a:gd name="connsiteY16" fmla="*/ 206315 h 12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4362" h="1237864" fill="none" extrusionOk="0">
                <a:moveTo>
                  <a:pt x="0" y="206315"/>
                </a:moveTo>
                <a:cubicBezTo>
                  <a:pt x="276" y="85975"/>
                  <a:pt x="70236" y="23630"/>
                  <a:pt x="206315" y="0"/>
                </a:cubicBezTo>
                <a:cubicBezTo>
                  <a:pt x="343493" y="-56458"/>
                  <a:pt x="528916" y="528"/>
                  <a:pt x="825083" y="0"/>
                </a:cubicBezTo>
                <a:cubicBezTo>
                  <a:pt x="1121250" y="-528"/>
                  <a:pt x="1180987" y="39057"/>
                  <a:pt x="1329264" y="0"/>
                </a:cubicBezTo>
                <a:cubicBezTo>
                  <a:pt x="1477541" y="-39057"/>
                  <a:pt x="1696279" y="48208"/>
                  <a:pt x="1856362" y="0"/>
                </a:cubicBezTo>
                <a:cubicBezTo>
                  <a:pt x="2016445" y="-48208"/>
                  <a:pt x="2295243" y="40472"/>
                  <a:pt x="2498047" y="0"/>
                </a:cubicBezTo>
                <a:cubicBezTo>
                  <a:pt x="2587539" y="-13526"/>
                  <a:pt x="2716695" y="83739"/>
                  <a:pt x="2704362" y="206315"/>
                </a:cubicBezTo>
                <a:cubicBezTo>
                  <a:pt x="2753381" y="365742"/>
                  <a:pt x="2680556" y="463400"/>
                  <a:pt x="2704362" y="618932"/>
                </a:cubicBezTo>
                <a:cubicBezTo>
                  <a:pt x="2728168" y="774464"/>
                  <a:pt x="2699405" y="888275"/>
                  <a:pt x="2704362" y="1031549"/>
                </a:cubicBezTo>
                <a:cubicBezTo>
                  <a:pt x="2704669" y="1156489"/>
                  <a:pt x="2601433" y="1228916"/>
                  <a:pt x="2498047" y="1237864"/>
                </a:cubicBezTo>
                <a:cubicBezTo>
                  <a:pt x="2354921" y="1292547"/>
                  <a:pt x="2028932" y="1202131"/>
                  <a:pt x="1879279" y="1237864"/>
                </a:cubicBezTo>
                <a:cubicBezTo>
                  <a:pt x="1729626" y="1273597"/>
                  <a:pt x="1521120" y="1221607"/>
                  <a:pt x="1306346" y="1237864"/>
                </a:cubicBezTo>
                <a:cubicBezTo>
                  <a:pt x="1091572" y="1254121"/>
                  <a:pt x="1005576" y="1236465"/>
                  <a:pt x="756331" y="1237864"/>
                </a:cubicBezTo>
                <a:cubicBezTo>
                  <a:pt x="507087" y="1239263"/>
                  <a:pt x="405702" y="1233281"/>
                  <a:pt x="206315" y="1237864"/>
                </a:cubicBezTo>
                <a:cubicBezTo>
                  <a:pt x="104494" y="1239905"/>
                  <a:pt x="23484" y="1143526"/>
                  <a:pt x="0" y="1031549"/>
                </a:cubicBezTo>
                <a:cubicBezTo>
                  <a:pt x="-15746" y="943802"/>
                  <a:pt x="26747" y="810819"/>
                  <a:pt x="0" y="610680"/>
                </a:cubicBezTo>
                <a:cubicBezTo>
                  <a:pt x="-26747" y="410541"/>
                  <a:pt x="16718" y="289110"/>
                  <a:pt x="0" y="206315"/>
                </a:cubicBezTo>
                <a:close/>
              </a:path>
              <a:path w="2704362" h="1237864" stroke="0" extrusionOk="0">
                <a:moveTo>
                  <a:pt x="0" y="206315"/>
                </a:moveTo>
                <a:cubicBezTo>
                  <a:pt x="-6988" y="79880"/>
                  <a:pt x="120401" y="-8386"/>
                  <a:pt x="206315" y="0"/>
                </a:cubicBezTo>
                <a:cubicBezTo>
                  <a:pt x="367211" y="-22006"/>
                  <a:pt x="558044" y="10438"/>
                  <a:pt x="779248" y="0"/>
                </a:cubicBezTo>
                <a:cubicBezTo>
                  <a:pt x="1000452" y="-10438"/>
                  <a:pt x="1080098" y="11540"/>
                  <a:pt x="1283429" y="0"/>
                </a:cubicBezTo>
                <a:cubicBezTo>
                  <a:pt x="1486760" y="-11540"/>
                  <a:pt x="1537277" y="53361"/>
                  <a:pt x="1787610" y="0"/>
                </a:cubicBezTo>
                <a:cubicBezTo>
                  <a:pt x="2037943" y="-53361"/>
                  <a:pt x="2325029" y="8299"/>
                  <a:pt x="2498047" y="0"/>
                </a:cubicBezTo>
                <a:cubicBezTo>
                  <a:pt x="2626492" y="-9508"/>
                  <a:pt x="2703787" y="98652"/>
                  <a:pt x="2704362" y="206315"/>
                </a:cubicBezTo>
                <a:cubicBezTo>
                  <a:pt x="2741755" y="316607"/>
                  <a:pt x="2691181" y="415628"/>
                  <a:pt x="2704362" y="594175"/>
                </a:cubicBezTo>
                <a:cubicBezTo>
                  <a:pt x="2717543" y="772722"/>
                  <a:pt x="2703017" y="931908"/>
                  <a:pt x="2704362" y="1031549"/>
                </a:cubicBezTo>
                <a:cubicBezTo>
                  <a:pt x="2708375" y="1135475"/>
                  <a:pt x="2622454" y="1212682"/>
                  <a:pt x="2498047" y="1237864"/>
                </a:cubicBezTo>
                <a:cubicBezTo>
                  <a:pt x="2244277" y="1245121"/>
                  <a:pt x="2121159" y="1222067"/>
                  <a:pt x="1948031" y="1237864"/>
                </a:cubicBezTo>
                <a:cubicBezTo>
                  <a:pt x="1774903" y="1253661"/>
                  <a:pt x="1586880" y="1218555"/>
                  <a:pt x="1375098" y="1237864"/>
                </a:cubicBezTo>
                <a:cubicBezTo>
                  <a:pt x="1163316" y="1257173"/>
                  <a:pt x="986356" y="1226060"/>
                  <a:pt x="848000" y="1237864"/>
                </a:cubicBezTo>
                <a:cubicBezTo>
                  <a:pt x="709644" y="1249668"/>
                  <a:pt x="448430" y="1185817"/>
                  <a:pt x="206315" y="1237864"/>
                </a:cubicBezTo>
                <a:cubicBezTo>
                  <a:pt x="79037" y="1256605"/>
                  <a:pt x="10565" y="1169337"/>
                  <a:pt x="0" y="1031549"/>
                </a:cubicBezTo>
                <a:cubicBezTo>
                  <a:pt x="-6890" y="863744"/>
                  <a:pt x="25178" y="827490"/>
                  <a:pt x="0" y="627184"/>
                </a:cubicBezTo>
                <a:cubicBezTo>
                  <a:pt x="-25178" y="426879"/>
                  <a:pt x="4549" y="339822"/>
                  <a:pt x="0" y="206315"/>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600" b="1" dirty="0">
                <a:latin typeface="Tw Cen MT" panose="020B0602020104020603" pitchFamily="34" charset="0"/>
              </a:rPr>
              <a:t>Discussion question</a:t>
            </a:r>
          </a:p>
          <a:p>
            <a:pPr algn="ctr">
              <a:spcAft>
                <a:spcPts val="1200"/>
              </a:spcAft>
            </a:pPr>
            <a:r>
              <a:rPr lang="en-US" sz="1400" dirty="0">
                <a:latin typeface="Tw Cen MT" panose="020B0602020104020603" pitchFamily="34" charset="0"/>
              </a:rPr>
              <a:t>Does obesity cause mental health problems or do mental health problems cause obesity?</a:t>
            </a:r>
          </a:p>
        </p:txBody>
      </p:sp>
    </p:spTree>
    <p:extLst>
      <p:ext uri="{BB962C8B-B14F-4D97-AF65-F5344CB8AC3E}">
        <p14:creationId xmlns:p14="http://schemas.microsoft.com/office/powerpoint/2010/main" val="304024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13</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136848" y="1190279"/>
            <a:ext cx="4007152" cy="378284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spcAft>
                <a:spcPts val="600"/>
              </a:spcAft>
              <a:buNone/>
            </a:pPr>
            <a:r>
              <a:rPr lang="en-US" sz="1600" b="1" dirty="0">
                <a:latin typeface="Tw Cen MT" panose="020B0602020104020603" pitchFamily="34" charset="0"/>
              </a:rPr>
              <a:t>Socio-economic status</a:t>
            </a:r>
          </a:p>
          <a:p>
            <a:pPr>
              <a:spcBef>
                <a:spcPts val="0"/>
              </a:spcBef>
              <a:spcAft>
                <a:spcPts val="200"/>
              </a:spcAft>
              <a:buFontTx/>
              <a:buChar char="-"/>
            </a:pPr>
            <a:r>
              <a:rPr lang="en-US" sz="1400" dirty="0">
                <a:latin typeface="Tw Cen MT" panose="020B0602020104020603" pitchFamily="34" charset="0"/>
              </a:rPr>
              <a:t>Low socio-economic status (higher disadvantage) is consistently associated with higher rates of obesity</a:t>
            </a:r>
          </a:p>
          <a:p>
            <a:pPr>
              <a:spcBef>
                <a:spcPts val="0"/>
              </a:spcBef>
              <a:spcAft>
                <a:spcPts val="200"/>
              </a:spcAft>
              <a:buFontTx/>
              <a:buChar char="-"/>
            </a:pPr>
            <a:r>
              <a:rPr lang="en-US" sz="1400" dirty="0">
                <a:latin typeface="Tw Cen MT" panose="020B0602020104020603" pitchFamily="34" charset="0"/>
              </a:rPr>
              <a:t>The gap between low and high SES appears to be widening (</a:t>
            </a:r>
            <a:r>
              <a:rPr lang="en-US" sz="1400" dirty="0" err="1">
                <a:latin typeface="Tw Cen MT" panose="020B0602020104020603" pitchFamily="34" charset="0"/>
              </a:rPr>
              <a:t>Vincze</a:t>
            </a:r>
            <a:r>
              <a:rPr lang="en-US" sz="1400" dirty="0">
                <a:latin typeface="Tw Cen MT" panose="020B0602020104020603" pitchFamily="34" charset="0"/>
              </a:rPr>
              <a:t> et al., 2021)</a:t>
            </a:r>
          </a:p>
          <a:p>
            <a:pPr marL="0" indent="0">
              <a:spcAft>
                <a:spcPts val="600"/>
              </a:spcAft>
              <a:buNone/>
            </a:pPr>
            <a:r>
              <a:rPr lang="en-US" sz="1400" b="1" dirty="0">
                <a:latin typeface="Tw Cen MT" panose="020B0602020104020603" pitchFamily="34" charset="0"/>
              </a:rPr>
              <a:t>Why? </a:t>
            </a:r>
          </a:p>
          <a:p>
            <a:pPr>
              <a:spcBef>
                <a:spcPts val="0"/>
              </a:spcBef>
              <a:spcAft>
                <a:spcPts val="200"/>
              </a:spcAft>
              <a:buFontTx/>
              <a:buChar char="-"/>
            </a:pPr>
            <a:r>
              <a:rPr lang="en-US" sz="1400" dirty="0">
                <a:latin typeface="Tw Cen MT" panose="020B0602020104020603" pitchFamily="34" charset="0"/>
              </a:rPr>
              <a:t>Increased eating off large plates, eating at night, and uncontrolled eating (</a:t>
            </a:r>
            <a:r>
              <a:rPr lang="en-US" sz="1400" dirty="0" err="1">
                <a:latin typeface="Tw Cen MT" panose="020B0602020104020603" pitchFamily="34" charset="0"/>
              </a:rPr>
              <a:t>Pigeyre</a:t>
            </a:r>
            <a:r>
              <a:rPr lang="en-US" sz="1400" dirty="0">
                <a:latin typeface="Tw Cen MT" panose="020B0602020104020603" pitchFamily="34" charset="0"/>
              </a:rPr>
              <a:t> et al., 2016)</a:t>
            </a:r>
          </a:p>
          <a:p>
            <a:pPr>
              <a:buFontTx/>
              <a:buChar char="-"/>
            </a:pPr>
            <a:r>
              <a:rPr lang="en-US" sz="1400" dirty="0">
                <a:latin typeface="Tw Cen MT" panose="020B0602020104020603" pitchFamily="34" charset="0"/>
              </a:rPr>
              <a:t>Higher intake of fat and simple carbohydrates, less fruit, vegetables, and whole wheat bread; reduced exercise facilities; decreased sense of safety (</a:t>
            </a:r>
            <a:r>
              <a:rPr lang="en-US" sz="1400" dirty="0" err="1">
                <a:latin typeface="Tw Cen MT" panose="020B0602020104020603" pitchFamily="34" charset="0"/>
              </a:rPr>
              <a:t>Volaco</a:t>
            </a:r>
            <a:r>
              <a:rPr lang="en-US" sz="1400" dirty="0">
                <a:latin typeface="Tw Cen MT" panose="020B0602020104020603" pitchFamily="34" charset="0"/>
              </a:rPr>
              <a:t> et al., 2018)</a:t>
            </a:r>
          </a:p>
          <a:p>
            <a:pPr>
              <a:buFontTx/>
              <a:buChar char="-"/>
            </a:pPr>
            <a:r>
              <a:rPr lang="en-US" sz="1400" b="1" i="1" dirty="0">
                <a:solidFill>
                  <a:srgbClr val="002060"/>
                </a:solidFill>
                <a:latin typeface="Tw Cen MT" panose="020B0602020104020603" pitchFamily="34" charset="0"/>
              </a:rPr>
              <a:t>Superficial explanations?</a:t>
            </a:r>
          </a:p>
          <a:p>
            <a:pPr>
              <a:buFontTx/>
              <a:buChar char="-"/>
            </a:pPr>
            <a:endParaRPr lang="en-US" sz="1400" b="1"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170371"/>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Causes &amp; correlates of poor dietary intake </a:t>
            </a:r>
            <a:endParaRPr lang="en-AU" sz="1400" dirty="0">
              <a:solidFill>
                <a:srgbClr val="002060"/>
              </a:solidFill>
            </a:endParaRPr>
          </a:p>
        </p:txBody>
      </p:sp>
      <p:pic>
        <p:nvPicPr>
          <p:cNvPr id="10" name="Picture 9">
            <a:extLst>
              <a:ext uri="{FF2B5EF4-FFF2-40B4-BE49-F238E27FC236}">
                <a16:creationId xmlns:a16="http://schemas.microsoft.com/office/drawing/2014/main" id="{657EE26A-6802-47C5-B71A-58D4EBAF02F2}"/>
              </a:ext>
            </a:extLst>
          </p:cNvPr>
          <p:cNvPicPr>
            <a:picLocks noChangeAspect="1"/>
          </p:cNvPicPr>
          <p:nvPr/>
        </p:nvPicPr>
        <p:blipFill>
          <a:blip r:embed="rId3"/>
          <a:stretch>
            <a:fillRect/>
          </a:stretch>
        </p:blipFill>
        <p:spPr>
          <a:xfrm>
            <a:off x="237578" y="1534598"/>
            <a:ext cx="4629601" cy="3608902"/>
          </a:xfrm>
          <a:prstGeom prst="rect">
            <a:avLst/>
          </a:prstGeom>
        </p:spPr>
      </p:pic>
      <p:sp>
        <p:nvSpPr>
          <p:cNvPr id="9" name="TextBox 8">
            <a:extLst>
              <a:ext uri="{FF2B5EF4-FFF2-40B4-BE49-F238E27FC236}">
                <a16:creationId xmlns:a16="http://schemas.microsoft.com/office/drawing/2014/main" id="{7ACE7FF0-1840-4946-B1B7-5612DF4C02B9}"/>
              </a:ext>
            </a:extLst>
          </p:cNvPr>
          <p:cNvSpPr txBox="1"/>
          <p:nvPr/>
        </p:nvSpPr>
        <p:spPr>
          <a:xfrm>
            <a:off x="237578" y="1176017"/>
            <a:ext cx="4629600" cy="461665"/>
          </a:xfrm>
          <a:prstGeom prst="rect">
            <a:avLst/>
          </a:prstGeom>
          <a:noFill/>
        </p:spPr>
        <p:txBody>
          <a:bodyPr wrap="square">
            <a:spAutoFit/>
          </a:bodyPr>
          <a:lstStyle/>
          <a:p>
            <a:pPr algn="ctr"/>
            <a:r>
              <a:rPr lang="en-AU" sz="1200" b="1" dirty="0">
                <a:latin typeface="Tw Cen MT" panose="020B0602020104020603" pitchFamily="34" charset="0"/>
              </a:rPr>
              <a:t>WHO (2014): How inequalities in obesity compound over the life course</a:t>
            </a:r>
          </a:p>
        </p:txBody>
      </p:sp>
    </p:spTree>
    <p:extLst>
      <p:ext uri="{BB962C8B-B14F-4D97-AF65-F5344CB8AC3E}">
        <p14:creationId xmlns:p14="http://schemas.microsoft.com/office/powerpoint/2010/main" val="7665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14</a:t>
            </a:fld>
            <a:endParaRPr lang="en-US" dirty="0"/>
          </a:p>
        </p:txBody>
      </p:sp>
      <p:sp>
        <p:nvSpPr>
          <p:cNvPr id="13" name="Title 3">
            <a:extLst>
              <a:ext uri="{FF2B5EF4-FFF2-40B4-BE49-F238E27FC236}">
                <a16:creationId xmlns:a16="http://schemas.microsoft.com/office/drawing/2014/main" id="{64FE45AE-B71A-436E-9095-4B5EC99664C9}"/>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Causes &amp; correlates of poor dietary intake </a:t>
            </a:r>
            <a:endParaRPr lang="en-AU" sz="1400" dirty="0">
              <a:solidFill>
                <a:srgbClr val="002060"/>
              </a:solidFill>
            </a:endParaRPr>
          </a:p>
        </p:txBody>
      </p:sp>
      <p:graphicFrame>
        <p:nvGraphicFramePr>
          <p:cNvPr id="8" name="Table 13">
            <a:extLst>
              <a:ext uri="{FF2B5EF4-FFF2-40B4-BE49-F238E27FC236}">
                <a16:creationId xmlns:a16="http://schemas.microsoft.com/office/drawing/2014/main" id="{A6241F49-7FD3-4A73-8127-74F6E7236CD3}"/>
              </a:ext>
            </a:extLst>
          </p:cNvPr>
          <p:cNvGraphicFramePr>
            <a:graphicFrameLocks noGrp="1"/>
          </p:cNvGraphicFramePr>
          <p:nvPr>
            <p:extLst>
              <p:ext uri="{D42A27DB-BD31-4B8C-83A1-F6EECF244321}">
                <p14:modId xmlns:p14="http://schemas.microsoft.com/office/powerpoint/2010/main" val="2280995722"/>
              </p:ext>
            </p:extLst>
          </p:nvPr>
        </p:nvGraphicFramePr>
        <p:xfrm>
          <a:off x="701647" y="1872660"/>
          <a:ext cx="7472196" cy="2353652"/>
        </p:xfrm>
        <a:graphic>
          <a:graphicData uri="http://schemas.openxmlformats.org/drawingml/2006/table">
            <a:tbl>
              <a:tblPr firstRow="1" bandRow="1">
                <a:tableStyleId>{10A1B5D5-9B99-4C35-A422-299274C87663}</a:tableStyleId>
              </a:tblPr>
              <a:tblGrid>
                <a:gridCol w="1868049">
                  <a:extLst>
                    <a:ext uri="{9D8B030D-6E8A-4147-A177-3AD203B41FA5}">
                      <a16:colId xmlns:a16="http://schemas.microsoft.com/office/drawing/2014/main" val="1110757619"/>
                    </a:ext>
                  </a:extLst>
                </a:gridCol>
                <a:gridCol w="1868049">
                  <a:extLst>
                    <a:ext uri="{9D8B030D-6E8A-4147-A177-3AD203B41FA5}">
                      <a16:colId xmlns:a16="http://schemas.microsoft.com/office/drawing/2014/main" val="2511342413"/>
                    </a:ext>
                  </a:extLst>
                </a:gridCol>
                <a:gridCol w="1868049">
                  <a:extLst>
                    <a:ext uri="{9D8B030D-6E8A-4147-A177-3AD203B41FA5}">
                      <a16:colId xmlns:a16="http://schemas.microsoft.com/office/drawing/2014/main" val="417563113"/>
                    </a:ext>
                  </a:extLst>
                </a:gridCol>
                <a:gridCol w="1868049">
                  <a:extLst>
                    <a:ext uri="{9D8B030D-6E8A-4147-A177-3AD203B41FA5}">
                      <a16:colId xmlns:a16="http://schemas.microsoft.com/office/drawing/2014/main" val="1876056978"/>
                    </a:ext>
                  </a:extLst>
                </a:gridCol>
              </a:tblGrid>
              <a:tr h="441310">
                <a:tc>
                  <a:txBody>
                    <a:bodyPr/>
                    <a:lstStyle/>
                    <a:p>
                      <a:pPr algn="ctr"/>
                      <a:r>
                        <a:rPr lang="en-AU" sz="1800" dirty="0"/>
                        <a:t>External eating </a:t>
                      </a:r>
                    </a:p>
                  </a:txBody>
                  <a:tcPr/>
                </a:tc>
                <a:tc>
                  <a:txBody>
                    <a:bodyPr/>
                    <a:lstStyle/>
                    <a:p>
                      <a:pPr algn="ctr"/>
                      <a:r>
                        <a:rPr lang="en-AU" sz="1800" dirty="0"/>
                        <a:t>Emotional eating</a:t>
                      </a:r>
                    </a:p>
                  </a:txBody>
                  <a:tcPr/>
                </a:tc>
                <a:tc>
                  <a:txBody>
                    <a:bodyPr/>
                    <a:lstStyle/>
                    <a:p>
                      <a:pPr algn="ctr"/>
                      <a:r>
                        <a:rPr lang="en-AU" sz="1800" dirty="0"/>
                        <a:t>Internal eating</a:t>
                      </a:r>
                    </a:p>
                  </a:txBody>
                  <a:tcPr/>
                </a:tc>
                <a:tc>
                  <a:txBody>
                    <a:bodyPr/>
                    <a:lstStyle/>
                    <a:p>
                      <a:pPr algn="ctr"/>
                      <a:r>
                        <a:rPr lang="en-AU" sz="1800" dirty="0"/>
                        <a:t>Restraint eating</a:t>
                      </a:r>
                    </a:p>
                  </a:txBody>
                  <a:tcPr/>
                </a:tc>
                <a:extLst>
                  <a:ext uri="{0D108BD9-81ED-4DB2-BD59-A6C34878D82A}">
                    <a16:rowId xmlns:a16="http://schemas.microsoft.com/office/drawing/2014/main" val="938818514"/>
                  </a:ext>
                </a:extLst>
              </a:tr>
              <a:tr h="1912342">
                <a:tc>
                  <a:txBody>
                    <a:bodyPr/>
                    <a:lstStyle/>
                    <a:p>
                      <a:r>
                        <a:rPr lang="en-AU" sz="1400" dirty="0"/>
                        <a:t>Eating and catching sight of food or food related cues</a:t>
                      </a:r>
                    </a:p>
                  </a:txBody>
                  <a:tcPr/>
                </a:tc>
                <a:tc>
                  <a:txBody>
                    <a:bodyPr/>
                    <a:lstStyle/>
                    <a:p>
                      <a:r>
                        <a:rPr lang="en-AU" sz="1400" dirty="0"/>
                        <a:t>Eating when bored, irritated, upset, or stressed </a:t>
                      </a:r>
                    </a:p>
                  </a:txBody>
                  <a:tcPr/>
                </a:tc>
                <a:tc>
                  <a:txBody>
                    <a:bodyPr/>
                    <a:lstStyle/>
                    <a:p>
                      <a:r>
                        <a:rPr lang="en-AU" sz="1400" dirty="0"/>
                        <a:t>Eating when the body signals hunger</a:t>
                      </a:r>
                    </a:p>
                  </a:txBody>
                  <a:tcPr/>
                </a:tc>
                <a:tc>
                  <a:txBody>
                    <a:bodyPr/>
                    <a:lstStyle/>
                    <a:p>
                      <a:r>
                        <a:rPr lang="en-AU" sz="1400" dirty="0"/>
                        <a:t>Chronic dieting or intentional restriction of intake to influence body weight but often punctuated with episodes of overeating</a:t>
                      </a:r>
                    </a:p>
                  </a:txBody>
                  <a:tcPr/>
                </a:tc>
                <a:extLst>
                  <a:ext uri="{0D108BD9-81ED-4DB2-BD59-A6C34878D82A}">
                    <a16:rowId xmlns:a16="http://schemas.microsoft.com/office/drawing/2014/main" val="1215034750"/>
                  </a:ext>
                </a:extLst>
              </a:tr>
            </a:tbl>
          </a:graphicData>
        </a:graphic>
      </p:graphicFrame>
      <p:sp>
        <p:nvSpPr>
          <p:cNvPr id="16" name="Rectangle 15">
            <a:extLst>
              <a:ext uri="{FF2B5EF4-FFF2-40B4-BE49-F238E27FC236}">
                <a16:creationId xmlns:a16="http://schemas.microsoft.com/office/drawing/2014/main" id="{0EA65608-5A37-4930-8C05-531F88D38A5A}"/>
              </a:ext>
            </a:extLst>
          </p:cNvPr>
          <p:cNvSpPr/>
          <p:nvPr/>
        </p:nvSpPr>
        <p:spPr>
          <a:xfrm>
            <a:off x="2531327" y="1605776"/>
            <a:ext cx="1940312"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DACD2E5-5545-4101-B0F5-20F226E1B460}"/>
              </a:ext>
            </a:extLst>
          </p:cNvPr>
          <p:cNvSpPr/>
          <p:nvPr/>
        </p:nvSpPr>
        <p:spPr>
          <a:xfrm>
            <a:off x="4437745" y="1661159"/>
            <a:ext cx="1773484"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3880869-8949-4008-84CF-303EC6C49F4D}"/>
              </a:ext>
            </a:extLst>
          </p:cNvPr>
          <p:cNvSpPr/>
          <p:nvPr/>
        </p:nvSpPr>
        <p:spPr>
          <a:xfrm>
            <a:off x="6211229" y="1605776"/>
            <a:ext cx="2085278" cy="2776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2874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15</a:t>
            </a:fld>
            <a:endParaRPr lang="en-US" dirty="0"/>
          </a:p>
        </p:txBody>
      </p:sp>
      <p:sp>
        <p:nvSpPr>
          <p:cNvPr id="13" name="Title 3">
            <a:extLst>
              <a:ext uri="{FF2B5EF4-FFF2-40B4-BE49-F238E27FC236}">
                <a16:creationId xmlns:a16="http://schemas.microsoft.com/office/drawing/2014/main" id="{64FE45AE-B71A-436E-9095-4B5EC99664C9}"/>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latin typeface="Tw Cen MT" panose="020B0602020104020603" pitchFamily="34" charset="0"/>
              </a:rPr>
              <a:t>Interactive task: What’s your eating style? </a:t>
            </a:r>
            <a:endParaRPr lang="en-US" sz="1600" dirty="0">
              <a:solidFill>
                <a:srgbClr val="002060"/>
              </a:solidFill>
              <a:latin typeface="Tw Cen MT" panose="020B0602020104020603" pitchFamily="34" charset="0"/>
            </a:endParaRPr>
          </a:p>
        </p:txBody>
      </p:sp>
      <p:sp>
        <p:nvSpPr>
          <p:cNvPr id="15" name="TextBox 14">
            <a:extLst>
              <a:ext uri="{FF2B5EF4-FFF2-40B4-BE49-F238E27FC236}">
                <a16:creationId xmlns:a16="http://schemas.microsoft.com/office/drawing/2014/main" id="{0C9BDD54-79FD-4985-A124-7E1A9B07F0D5}"/>
              </a:ext>
            </a:extLst>
          </p:cNvPr>
          <p:cNvSpPr txBox="1"/>
          <p:nvPr/>
        </p:nvSpPr>
        <p:spPr>
          <a:xfrm>
            <a:off x="388357" y="1602407"/>
            <a:ext cx="2921619" cy="3170099"/>
          </a:xfrm>
          <a:prstGeom prst="rect">
            <a:avLst/>
          </a:prstGeom>
          <a:noFill/>
        </p:spPr>
        <p:txBody>
          <a:bodyPr wrap="square">
            <a:spAutoFit/>
          </a:bodyPr>
          <a:lstStyle/>
          <a:p>
            <a:pPr>
              <a:spcAft>
                <a:spcPts val="1200"/>
              </a:spcAft>
            </a:pPr>
            <a:r>
              <a:rPr lang="en-US" sz="1600" dirty="0">
                <a:latin typeface="Tw Cen MT" panose="020B0602020104020603" pitchFamily="34" charset="0"/>
              </a:rPr>
              <a:t>Emotional style &amp; obesity:</a:t>
            </a:r>
          </a:p>
          <a:p>
            <a:pPr marL="285750" indent="-285750">
              <a:spcAft>
                <a:spcPts val="1200"/>
              </a:spcAft>
              <a:buFont typeface="Arial" panose="020B0604020202020204" pitchFamily="34" charset="0"/>
              <a:buChar char="•"/>
            </a:pPr>
            <a:r>
              <a:rPr lang="en-US" sz="1400" dirty="0">
                <a:latin typeface="Tw Cen MT" panose="020B0602020104020603" pitchFamily="34" charset="0"/>
              </a:rPr>
              <a:t>Emotional eating frequently associated with increased risk of obesity (</a:t>
            </a:r>
            <a:r>
              <a:rPr lang="en-US" sz="1400" dirty="0" err="1">
                <a:latin typeface="Tw Cen MT" panose="020B0602020104020603" pitchFamily="34" charset="0"/>
              </a:rPr>
              <a:t>Konttinen</a:t>
            </a:r>
            <a:r>
              <a:rPr lang="en-US" sz="1400" dirty="0">
                <a:latin typeface="Tw Cen MT" panose="020B0602020104020603" pitchFamily="34" charset="0"/>
              </a:rPr>
              <a:t>, 2020)</a:t>
            </a:r>
          </a:p>
          <a:p>
            <a:pPr marL="285750" indent="-285750">
              <a:spcAft>
                <a:spcPts val="1200"/>
              </a:spcAft>
              <a:buFont typeface="Arial" panose="020B0604020202020204" pitchFamily="34" charset="0"/>
              <a:buChar char="•"/>
            </a:pPr>
            <a:r>
              <a:rPr lang="en-US" sz="1400" dirty="0">
                <a:latin typeface="Tw Cen MT" panose="020B0602020104020603" pitchFamily="34" charset="0"/>
              </a:rPr>
              <a:t>Emotional eating is associated with more snacking (no external eating association) over a longer period of the day (</a:t>
            </a:r>
            <a:r>
              <a:rPr lang="en-US" sz="1400" dirty="0" err="1"/>
              <a:t>Magklis</a:t>
            </a:r>
            <a:r>
              <a:rPr lang="en-US" sz="1400" dirty="0"/>
              <a:t>, 2019)</a:t>
            </a:r>
          </a:p>
          <a:p>
            <a:pPr marL="285750" indent="-285750">
              <a:spcAft>
                <a:spcPts val="1200"/>
              </a:spcAft>
              <a:buFont typeface="Arial" panose="020B0604020202020204" pitchFamily="34" charset="0"/>
              <a:buChar char="•"/>
            </a:pPr>
            <a:r>
              <a:rPr lang="en-US" sz="1400" dirty="0">
                <a:latin typeface="Tw Cen MT" panose="020B0602020104020603" pitchFamily="34" charset="0"/>
              </a:rPr>
              <a:t>Restraint eating may be an even stronger predictor of obesity (Brogan &amp; </a:t>
            </a:r>
            <a:r>
              <a:rPr lang="en-US" sz="1400" dirty="0" err="1">
                <a:latin typeface="Tw Cen MT" panose="020B0602020104020603" pitchFamily="34" charset="0"/>
              </a:rPr>
              <a:t>Hevey</a:t>
            </a:r>
            <a:r>
              <a:rPr lang="en-US" sz="1400" dirty="0">
                <a:latin typeface="Tw Cen MT" panose="020B0602020104020603" pitchFamily="34" charset="0"/>
              </a:rPr>
              <a:t>, 2013; Adams et al., 2019)</a:t>
            </a:r>
            <a:endParaRPr lang="en-AU" sz="1400" dirty="0">
              <a:latin typeface="Tw Cen MT" panose="020B0602020104020603" pitchFamily="34" charset="0"/>
            </a:endParaRPr>
          </a:p>
        </p:txBody>
      </p:sp>
      <p:pic>
        <p:nvPicPr>
          <p:cNvPr id="8194" name="Picture 2" descr="Descriptive statistics and standardised regression weights from CFA for...  | Download Table">
            <a:hlinkClick r:id="rId3"/>
            <a:extLst>
              <a:ext uri="{FF2B5EF4-FFF2-40B4-BE49-F238E27FC236}">
                <a16:creationId xmlns:a16="http://schemas.microsoft.com/office/drawing/2014/main" id="{F5214505-EE12-428A-9190-57A0EB64C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634" y="161318"/>
            <a:ext cx="3451850" cy="4864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FD1053-670F-4D22-B00D-89AD4823A5FD}"/>
              </a:ext>
            </a:extLst>
          </p:cNvPr>
          <p:cNvSpPr txBox="1"/>
          <p:nvPr/>
        </p:nvSpPr>
        <p:spPr>
          <a:xfrm>
            <a:off x="7197270" y="2559889"/>
            <a:ext cx="1946730" cy="461665"/>
          </a:xfrm>
          <a:prstGeom prst="rect">
            <a:avLst/>
          </a:prstGeom>
          <a:noFill/>
        </p:spPr>
        <p:txBody>
          <a:bodyPr wrap="square">
            <a:spAutoFit/>
          </a:bodyPr>
          <a:lstStyle/>
          <a:p>
            <a:pPr algn="ctr"/>
            <a:r>
              <a:rPr lang="en-AU" sz="1200" dirty="0">
                <a:latin typeface="Tw Cen MT" panose="020B0602020104020603" pitchFamily="34" charset="0"/>
              </a:rPr>
              <a:t>Subramaniam et al. </a:t>
            </a:r>
          </a:p>
          <a:p>
            <a:pPr algn="ctr"/>
            <a:r>
              <a:rPr lang="en-AU" sz="1200" dirty="0">
                <a:latin typeface="Tw Cen MT" panose="020B0602020104020603" pitchFamily="34" charset="0"/>
              </a:rPr>
              <a:t>(2017)</a:t>
            </a:r>
          </a:p>
        </p:txBody>
      </p:sp>
    </p:spTree>
    <p:extLst>
      <p:ext uri="{BB962C8B-B14F-4D97-AF65-F5344CB8AC3E}">
        <p14:creationId xmlns:p14="http://schemas.microsoft.com/office/powerpoint/2010/main" val="198008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16</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1800" dirty="0">
              <a:solidFill>
                <a:srgbClr val="002060"/>
              </a:solidFill>
              <a:latin typeface="Tw Cen MT" panose="020B0602020104020603" pitchFamily="34" charset="0"/>
            </a:endParaRPr>
          </a:p>
          <a:p>
            <a:pPr>
              <a:spcBef>
                <a:spcPts val="100"/>
              </a:spcBef>
              <a:spcAft>
                <a:spcPts val="1200"/>
              </a:spcAft>
            </a:pPr>
            <a:r>
              <a:rPr lang="en-US" sz="1600" dirty="0">
                <a:solidFill>
                  <a:srgbClr val="002060"/>
                </a:solidFill>
                <a:latin typeface="Tw Cen MT" panose="020B0602020104020603" pitchFamily="34" charset="0"/>
              </a:rPr>
              <a:t>What makes a healthy diet?</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What do you think?</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Login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suggestions</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What makes a healthy diet?</a:t>
            </a:r>
          </a:p>
          <a:p>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0" i="0" dirty="0">
                  <a:solidFill>
                    <a:srgbClr val="252B36"/>
                  </a:solidFill>
                  <a:effectLst/>
                  <a:latin typeface="MentiText"/>
                </a:rPr>
                <a:t> </a:t>
              </a:r>
              <a:r>
                <a:rPr lang="en-AU" sz="1600" b="1" dirty="0">
                  <a:solidFill>
                    <a:srgbClr val="252B36"/>
                  </a:solidFill>
                  <a:latin typeface="MentiText"/>
                </a:rPr>
                <a:t>TBC</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22947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17</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377493"/>
            <a:ext cx="7362077" cy="789958"/>
          </a:xfrm>
        </p:spPr>
        <p:txBody>
          <a:bodyPr>
            <a:normAutofit fontScale="90000"/>
          </a:bodyPr>
          <a:lstStyle/>
          <a:p>
            <a:pPr algn="ctr"/>
            <a:r>
              <a:rPr lang="en-US" sz="5400" dirty="0">
                <a:solidFill>
                  <a:srgbClr val="002060"/>
                </a:solidFill>
              </a:rPr>
              <a:t>Block 2 </a:t>
            </a:r>
            <a:br>
              <a:rPr lang="en-US" sz="5400" dirty="0">
                <a:solidFill>
                  <a:srgbClr val="002060"/>
                </a:solidFill>
              </a:rPr>
            </a:br>
            <a:br>
              <a:rPr lang="en-US" sz="5400" dirty="0">
                <a:solidFill>
                  <a:srgbClr val="002060"/>
                </a:solidFill>
              </a:rPr>
            </a:br>
            <a:r>
              <a:rPr lang="en-AU" sz="5300" b="0" i="1" u="sng" dirty="0">
                <a:solidFill>
                  <a:srgbClr val="002060"/>
                </a:solidFill>
                <a:latin typeface="Tw Cen MT" panose="020B0602020104020603" pitchFamily="34" charset="0"/>
              </a:rPr>
              <a:t>How can we promote healthy eating behaviour?</a:t>
            </a:r>
            <a:br>
              <a:rPr lang="en-US" sz="5300" b="0" i="1" u="sng" dirty="0">
                <a:solidFill>
                  <a:srgbClr val="002060"/>
                </a:solidFill>
                <a:latin typeface="Tw Cen MT" panose="020B0602020104020603" pitchFamily="34" charset="0"/>
              </a:rPr>
            </a:br>
            <a:endParaRPr lang="en-AU" sz="5300" b="0" i="1" u="sng" dirty="0">
              <a:solidFill>
                <a:srgbClr val="002060"/>
              </a:solidFill>
            </a:endParaRPr>
          </a:p>
        </p:txBody>
      </p:sp>
    </p:spTree>
    <p:extLst>
      <p:ext uri="{BB962C8B-B14F-4D97-AF65-F5344CB8AC3E}">
        <p14:creationId xmlns:p14="http://schemas.microsoft.com/office/powerpoint/2010/main" val="3573335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18</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385693" y="1652810"/>
            <a:ext cx="3473075" cy="34719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General requirements of an effective intervention to improve dietary behaviour:</a:t>
            </a:r>
          </a:p>
          <a:p>
            <a:pPr>
              <a:buFontTx/>
              <a:buChar char="-"/>
            </a:pPr>
            <a:r>
              <a:rPr lang="en-US" sz="1400" dirty="0">
                <a:latin typeface="Tw Cen MT" panose="020B0602020104020603" pitchFamily="34" charset="0"/>
              </a:rPr>
              <a:t>Need to first understand the factors associated with the development of obesity (Morrison et al., 2019)</a:t>
            </a:r>
          </a:p>
          <a:p>
            <a:pPr>
              <a:buFontTx/>
              <a:buChar char="-"/>
            </a:pPr>
            <a:r>
              <a:rPr lang="en-US" sz="1400" dirty="0">
                <a:latin typeface="Tw Cen MT" panose="020B0602020104020603" pitchFamily="34" charset="0"/>
              </a:rPr>
              <a:t>Act early (Simmonds et al., 2016)</a:t>
            </a:r>
          </a:p>
          <a:p>
            <a:pPr>
              <a:buFontTx/>
              <a:buChar char="-"/>
            </a:pPr>
            <a:r>
              <a:rPr lang="en-US" sz="1400" dirty="0">
                <a:latin typeface="Tw Cen MT" panose="020B0602020104020603" pitchFamily="34" charset="0"/>
              </a:rPr>
              <a:t>Tailored to the “group” or population targeted </a:t>
            </a:r>
          </a:p>
          <a:p>
            <a:pPr>
              <a:buFontTx/>
              <a:buChar char="-"/>
            </a:pPr>
            <a:r>
              <a:rPr lang="en-US" sz="1400" dirty="0">
                <a:latin typeface="Tw Cen MT" panose="020B0602020104020603" pitchFamily="34" charset="0"/>
              </a:rPr>
              <a:t>Based on theories/models of health behaviour (Rigby et al., 2020)</a:t>
            </a: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Key strategies</a:t>
            </a:r>
            <a:endParaRPr lang="en-AU" sz="2400" dirty="0">
              <a:solidFill>
                <a:srgbClr val="002060"/>
              </a:solidFill>
            </a:endParaRPr>
          </a:p>
        </p:txBody>
      </p:sp>
      <p:pic>
        <p:nvPicPr>
          <p:cNvPr id="1026" name="Picture 2" descr="bowl of vegetable salads">
            <a:hlinkClick r:id="rId3"/>
            <a:extLst>
              <a:ext uri="{FF2B5EF4-FFF2-40B4-BE49-F238E27FC236}">
                <a16:creationId xmlns:a16="http://schemas.microsoft.com/office/drawing/2014/main" id="{FFA47F67-D638-4F1C-AB61-C4E80A0F5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145" y="1959893"/>
            <a:ext cx="3656063" cy="243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2">
            <a:extLst>
              <a:ext uri="{FF2B5EF4-FFF2-40B4-BE49-F238E27FC236}">
                <a16:creationId xmlns:a16="http://schemas.microsoft.com/office/drawing/2014/main" id="{3C7C3F97-600D-F287-80B3-AC2B17E53653}"/>
              </a:ext>
            </a:extLst>
          </p:cNvPr>
          <p:cNvSpPr txBox="1">
            <a:spLocks/>
          </p:cNvSpPr>
          <p:nvPr/>
        </p:nvSpPr>
        <p:spPr>
          <a:xfrm>
            <a:off x="8968431" y="4418925"/>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19</a:t>
            </a:fld>
            <a:endParaRPr lang="en-US" dirty="0"/>
          </a:p>
        </p:txBody>
      </p:sp>
      <p:sp>
        <p:nvSpPr>
          <p:cNvPr id="38" name="Rectangle: Rounded Corners 37">
            <a:extLst>
              <a:ext uri="{FF2B5EF4-FFF2-40B4-BE49-F238E27FC236}">
                <a16:creationId xmlns:a16="http://schemas.microsoft.com/office/drawing/2014/main" id="{EED56235-8697-B9B4-F55C-3D20BD783307}"/>
              </a:ext>
            </a:extLst>
          </p:cNvPr>
          <p:cNvSpPr/>
          <p:nvPr/>
        </p:nvSpPr>
        <p:spPr>
          <a:xfrm>
            <a:off x="2603588" y="2851212"/>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Outcome expectancies X outcome value</a:t>
            </a:r>
          </a:p>
        </p:txBody>
      </p:sp>
      <p:sp>
        <p:nvSpPr>
          <p:cNvPr id="39" name="Rectangle: Rounded Corners 38">
            <a:extLst>
              <a:ext uri="{FF2B5EF4-FFF2-40B4-BE49-F238E27FC236}">
                <a16:creationId xmlns:a16="http://schemas.microsoft.com/office/drawing/2014/main" id="{11092E9B-08A6-A7BE-31D2-F81D7C7FDDF4}"/>
              </a:ext>
            </a:extLst>
          </p:cNvPr>
          <p:cNvSpPr/>
          <p:nvPr/>
        </p:nvSpPr>
        <p:spPr>
          <a:xfrm>
            <a:off x="2586860" y="3329058"/>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Normative belief X motivation to comply</a:t>
            </a:r>
          </a:p>
        </p:txBody>
      </p:sp>
      <p:sp>
        <p:nvSpPr>
          <p:cNvPr id="40" name="Rectangle: Rounded Corners 39">
            <a:extLst>
              <a:ext uri="{FF2B5EF4-FFF2-40B4-BE49-F238E27FC236}">
                <a16:creationId xmlns:a16="http://schemas.microsoft.com/office/drawing/2014/main" id="{CEA5AB07-64F2-8F4F-2CE8-836F97EF4FAB}"/>
              </a:ext>
            </a:extLst>
          </p:cNvPr>
          <p:cNvSpPr/>
          <p:nvPr/>
        </p:nvSpPr>
        <p:spPr>
          <a:xfrm>
            <a:off x="2603196" y="3806906"/>
            <a:ext cx="1615102" cy="301082"/>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Perceived internal &amp; external control factors</a:t>
            </a:r>
          </a:p>
        </p:txBody>
      </p:sp>
      <p:grpSp>
        <p:nvGrpSpPr>
          <p:cNvPr id="41" name="Group 40">
            <a:extLst>
              <a:ext uri="{FF2B5EF4-FFF2-40B4-BE49-F238E27FC236}">
                <a16:creationId xmlns:a16="http://schemas.microsoft.com/office/drawing/2014/main" id="{6A2B7348-598B-906D-A07E-B65FE8F3EF6E}"/>
              </a:ext>
            </a:extLst>
          </p:cNvPr>
          <p:cNvGrpSpPr/>
          <p:nvPr/>
        </p:nvGrpSpPr>
        <p:grpSpPr>
          <a:xfrm>
            <a:off x="457584" y="3189508"/>
            <a:ext cx="1653838" cy="578594"/>
            <a:chOff x="933245" y="3027555"/>
            <a:chExt cx="1653838" cy="895732"/>
          </a:xfrm>
        </p:grpSpPr>
        <p:sp>
          <p:nvSpPr>
            <p:cNvPr id="42" name="Rectangle: Rounded Corners 41">
              <a:extLst>
                <a:ext uri="{FF2B5EF4-FFF2-40B4-BE49-F238E27FC236}">
                  <a16:creationId xmlns:a16="http://schemas.microsoft.com/office/drawing/2014/main" id="{A0A0806B-7DAC-F0F1-7B81-DC26BAA15046}"/>
                </a:ext>
              </a:extLst>
            </p:cNvPr>
            <p:cNvSpPr/>
            <p:nvPr/>
          </p:nvSpPr>
          <p:spPr>
            <a:xfrm>
              <a:off x="971981" y="3027555"/>
              <a:ext cx="1615102" cy="895732"/>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Demographic variables (e.g., age, sex, race), personality, &amp; past experience</a:t>
              </a:r>
            </a:p>
          </p:txBody>
        </p:sp>
        <p:sp>
          <p:nvSpPr>
            <p:cNvPr id="43" name="Oval 42">
              <a:extLst>
                <a:ext uri="{FF2B5EF4-FFF2-40B4-BE49-F238E27FC236}">
                  <a16:creationId xmlns:a16="http://schemas.microsoft.com/office/drawing/2014/main" id="{8FF1BF27-6B5E-7900-6369-C3A6EF6F0AE3}"/>
                </a:ext>
              </a:extLst>
            </p:cNvPr>
            <p:cNvSpPr/>
            <p:nvPr/>
          </p:nvSpPr>
          <p:spPr>
            <a:xfrm>
              <a:off x="933245" y="3062673"/>
              <a:ext cx="133815" cy="830767"/>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44" name="Straight Arrow Connector 43">
            <a:extLst>
              <a:ext uri="{FF2B5EF4-FFF2-40B4-BE49-F238E27FC236}">
                <a16:creationId xmlns:a16="http://schemas.microsoft.com/office/drawing/2014/main" id="{D1D66A11-FD98-2360-C13D-ADFAC4A08ABF}"/>
              </a:ext>
            </a:extLst>
          </p:cNvPr>
          <p:cNvCxnSpPr>
            <a:cxnSpLocks/>
          </p:cNvCxnSpPr>
          <p:nvPr/>
        </p:nvCxnSpPr>
        <p:spPr>
          <a:xfrm>
            <a:off x="2122314" y="3485843"/>
            <a:ext cx="203474"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Left Brace 44">
            <a:extLst>
              <a:ext uri="{FF2B5EF4-FFF2-40B4-BE49-F238E27FC236}">
                <a16:creationId xmlns:a16="http://schemas.microsoft.com/office/drawing/2014/main" id="{BDCC4065-5261-F390-9933-2D5CBF136067}"/>
              </a:ext>
            </a:extLst>
          </p:cNvPr>
          <p:cNvSpPr/>
          <p:nvPr/>
        </p:nvSpPr>
        <p:spPr>
          <a:xfrm>
            <a:off x="2346481" y="2864409"/>
            <a:ext cx="252051" cy="1248089"/>
          </a:xfrm>
          <a:custGeom>
            <a:avLst/>
            <a:gdLst>
              <a:gd name="connsiteX0" fmla="*/ 252051 w 252051"/>
              <a:gd name="connsiteY0" fmla="*/ 1248089 h 1248089"/>
              <a:gd name="connsiteX1" fmla="*/ 126025 w 252051"/>
              <a:gd name="connsiteY1" fmla="*/ 1227086 h 1248089"/>
              <a:gd name="connsiteX2" fmla="*/ 126026 w 252051"/>
              <a:gd name="connsiteY2" fmla="*/ 645048 h 1248089"/>
              <a:gd name="connsiteX3" fmla="*/ 0 w 252051"/>
              <a:gd name="connsiteY3" fmla="*/ 624045 h 1248089"/>
              <a:gd name="connsiteX4" fmla="*/ 126026 w 252051"/>
              <a:gd name="connsiteY4" fmla="*/ 603042 h 1248089"/>
              <a:gd name="connsiteX5" fmla="*/ 126026 w 252051"/>
              <a:gd name="connsiteY5" fmla="*/ 21003 h 1248089"/>
              <a:gd name="connsiteX6" fmla="*/ 252052 w 252051"/>
              <a:gd name="connsiteY6" fmla="*/ 0 h 1248089"/>
              <a:gd name="connsiteX7" fmla="*/ 252051 w 252051"/>
              <a:gd name="connsiteY7" fmla="*/ 1248089 h 1248089"/>
              <a:gd name="connsiteX0" fmla="*/ 252051 w 252051"/>
              <a:gd name="connsiteY0" fmla="*/ 1248089 h 1248089"/>
              <a:gd name="connsiteX1" fmla="*/ 126025 w 252051"/>
              <a:gd name="connsiteY1" fmla="*/ 1227086 h 1248089"/>
              <a:gd name="connsiteX2" fmla="*/ 126026 w 252051"/>
              <a:gd name="connsiteY2" fmla="*/ 645048 h 1248089"/>
              <a:gd name="connsiteX3" fmla="*/ 0 w 252051"/>
              <a:gd name="connsiteY3" fmla="*/ 624045 h 1248089"/>
              <a:gd name="connsiteX4" fmla="*/ 126026 w 252051"/>
              <a:gd name="connsiteY4" fmla="*/ 603042 h 1248089"/>
              <a:gd name="connsiteX5" fmla="*/ 126026 w 252051"/>
              <a:gd name="connsiteY5" fmla="*/ 21003 h 1248089"/>
              <a:gd name="connsiteX6" fmla="*/ 252052 w 252051"/>
              <a:gd name="connsiteY6" fmla="*/ 0 h 12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51" h="1248089" stroke="0" extrusionOk="0">
                <a:moveTo>
                  <a:pt x="252051" y="1248089"/>
                </a:moveTo>
                <a:cubicBezTo>
                  <a:pt x="181188" y="1247311"/>
                  <a:pt x="123754" y="1239538"/>
                  <a:pt x="126025" y="1227086"/>
                </a:cubicBezTo>
                <a:cubicBezTo>
                  <a:pt x="146813" y="1037449"/>
                  <a:pt x="104024" y="839761"/>
                  <a:pt x="126026" y="645048"/>
                </a:cubicBezTo>
                <a:cubicBezTo>
                  <a:pt x="117597" y="641679"/>
                  <a:pt x="67206" y="637291"/>
                  <a:pt x="0" y="624045"/>
                </a:cubicBezTo>
                <a:cubicBezTo>
                  <a:pt x="67385" y="622832"/>
                  <a:pt x="127855" y="615516"/>
                  <a:pt x="126026" y="603042"/>
                </a:cubicBezTo>
                <a:cubicBezTo>
                  <a:pt x="124568" y="433923"/>
                  <a:pt x="106804" y="138747"/>
                  <a:pt x="126026" y="21003"/>
                </a:cubicBezTo>
                <a:cubicBezTo>
                  <a:pt x="127987" y="6212"/>
                  <a:pt x="173682" y="7705"/>
                  <a:pt x="252052" y="0"/>
                </a:cubicBezTo>
                <a:cubicBezTo>
                  <a:pt x="341759" y="432021"/>
                  <a:pt x="226599" y="874163"/>
                  <a:pt x="252051" y="1248089"/>
                </a:cubicBezTo>
                <a:close/>
              </a:path>
              <a:path w="252051" h="1248089" fill="none" extrusionOk="0">
                <a:moveTo>
                  <a:pt x="252051" y="1248089"/>
                </a:moveTo>
                <a:cubicBezTo>
                  <a:pt x="181849" y="1246867"/>
                  <a:pt x="126205" y="1236254"/>
                  <a:pt x="126025" y="1227086"/>
                </a:cubicBezTo>
                <a:cubicBezTo>
                  <a:pt x="107293" y="1044011"/>
                  <a:pt x="122565" y="845249"/>
                  <a:pt x="126026" y="645048"/>
                </a:cubicBezTo>
                <a:cubicBezTo>
                  <a:pt x="127372" y="634448"/>
                  <a:pt x="69198" y="633655"/>
                  <a:pt x="0" y="624045"/>
                </a:cubicBezTo>
                <a:cubicBezTo>
                  <a:pt x="71453" y="622947"/>
                  <a:pt x="125081" y="616142"/>
                  <a:pt x="126026" y="603042"/>
                </a:cubicBezTo>
                <a:cubicBezTo>
                  <a:pt x="125991" y="438917"/>
                  <a:pt x="118090" y="198342"/>
                  <a:pt x="126026" y="21003"/>
                </a:cubicBezTo>
                <a:cubicBezTo>
                  <a:pt x="125546" y="-3528"/>
                  <a:pt x="190771" y="1735"/>
                  <a:pt x="252052" y="0"/>
                </a:cubicBezTo>
              </a:path>
              <a:path w="252051" h="1248089" fill="none" stroke="0" extrusionOk="0">
                <a:moveTo>
                  <a:pt x="252051" y="1248089"/>
                </a:moveTo>
                <a:cubicBezTo>
                  <a:pt x="182053" y="1247630"/>
                  <a:pt x="126359" y="1240994"/>
                  <a:pt x="126025" y="1227086"/>
                </a:cubicBezTo>
                <a:cubicBezTo>
                  <a:pt x="93095" y="1031190"/>
                  <a:pt x="134125" y="816852"/>
                  <a:pt x="126026" y="645048"/>
                </a:cubicBezTo>
                <a:cubicBezTo>
                  <a:pt x="126865" y="636056"/>
                  <a:pt x="73967" y="619731"/>
                  <a:pt x="0" y="624045"/>
                </a:cubicBezTo>
                <a:cubicBezTo>
                  <a:pt x="70960" y="623169"/>
                  <a:pt x="124843" y="614339"/>
                  <a:pt x="126026" y="603042"/>
                </a:cubicBezTo>
                <a:cubicBezTo>
                  <a:pt x="111997" y="441528"/>
                  <a:pt x="133518" y="212472"/>
                  <a:pt x="126026" y="21003"/>
                </a:cubicBezTo>
                <a:cubicBezTo>
                  <a:pt x="118115" y="3945"/>
                  <a:pt x="171224" y="-797"/>
                  <a:pt x="252052" y="0"/>
                </a:cubicBezTo>
              </a:path>
            </a:pathLst>
          </a:custGeom>
          <a:ln w="28575">
            <a:solidFill>
              <a:schemeClr val="accent5">
                <a:lumMod val="75000"/>
              </a:schemeClr>
            </a:solidFill>
            <a:bevel/>
            <a:headEnd type="triangle"/>
            <a:tailEnd type="triangl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nvGrpSpPr>
          <p:cNvPr id="46" name="Group 45">
            <a:extLst>
              <a:ext uri="{FF2B5EF4-FFF2-40B4-BE49-F238E27FC236}">
                <a16:creationId xmlns:a16="http://schemas.microsoft.com/office/drawing/2014/main" id="{D4842E61-2350-4E26-0D19-44F49EDBE0DB}"/>
              </a:ext>
            </a:extLst>
          </p:cNvPr>
          <p:cNvGrpSpPr/>
          <p:nvPr/>
        </p:nvGrpSpPr>
        <p:grpSpPr>
          <a:xfrm>
            <a:off x="4464381" y="2860869"/>
            <a:ext cx="1620970" cy="301083"/>
            <a:chOff x="971981" y="3027555"/>
            <a:chExt cx="1620970" cy="301083"/>
          </a:xfrm>
        </p:grpSpPr>
        <p:sp>
          <p:nvSpPr>
            <p:cNvPr id="47" name="Rectangle: Rounded Corners 46">
              <a:extLst>
                <a:ext uri="{FF2B5EF4-FFF2-40B4-BE49-F238E27FC236}">
                  <a16:creationId xmlns:a16="http://schemas.microsoft.com/office/drawing/2014/main" id="{480A09D4-6FCC-CAE0-F362-F4A7BBDEDA8B}"/>
                </a:ext>
              </a:extLst>
            </p:cNvPr>
            <p:cNvSpPr/>
            <p:nvPr/>
          </p:nvSpPr>
          <p:spPr>
            <a:xfrm>
              <a:off x="971981" y="3027555"/>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Attitudes</a:t>
              </a:r>
            </a:p>
          </p:txBody>
        </p:sp>
        <p:sp>
          <p:nvSpPr>
            <p:cNvPr id="48" name="Oval 47">
              <a:extLst>
                <a:ext uri="{FF2B5EF4-FFF2-40B4-BE49-F238E27FC236}">
                  <a16:creationId xmlns:a16="http://schemas.microsoft.com/office/drawing/2014/main" id="{ADA21132-AB2A-8E52-962F-0F217F936789}"/>
                </a:ext>
              </a:extLst>
            </p:cNvPr>
            <p:cNvSpPr/>
            <p:nvPr/>
          </p:nvSpPr>
          <p:spPr>
            <a:xfrm>
              <a:off x="2459136"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grpSp>
        <p:nvGrpSpPr>
          <p:cNvPr id="49" name="Group 48">
            <a:extLst>
              <a:ext uri="{FF2B5EF4-FFF2-40B4-BE49-F238E27FC236}">
                <a16:creationId xmlns:a16="http://schemas.microsoft.com/office/drawing/2014/main" id="{92F53507-E1F1-EF0F-EC48-30A883B2FDB7}"/>
              </a:ext>
            </a:extLst>
          </p:cNvPr>
          <p:cNvGrpSpPr/>
          <p:nvPr/>
        </p:nvGrpSpPr>
        <p:grpSpPr>
          <a:xfrm>
            <a:off x="4447653" y="3338715"/>
            <a:ext cx="1625994" cy="301083"/>
            <a:chOff x="971981" y="3027555"/>
            <a:chExt cx="1625994" cy="301083"/>
          </a:xfrm>
        </p:grpSpPr>
        <p:sp>
          <p:nvSpPr>
            <p:cNvPr id="50" name="Rectangle: Rounded Corners 49">
              <a:extLst>
                <a:ext uri="{FF2B5EF4-FFF2-40B4-BE49-F238E27FC236}">
                  <a16:creationId xmlns:a16="http://schemas.microsoft.com/office/drawing/2014/main" id="{5D62C936-703B-8BC8-8DA9-A01DD8D350EF}"/>
                </a:ext>
              </a:extLst>
            </p:cNvPr>
            <p:cNvSpPr/>
            <p:nvPr/>
          </p:nvSpPr>
          <p:spPr>
            <a:xfrm>
              <a:off x="971981" y="3027555"/>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Subjective norm</a:t>
              </a:r>
            </a:p>
          </p:txBody>
        </p:sp>
        <p:sp>
          <p:nvSpPr>
            <p:cNvPr id="51" name="Oval 50">
              <a:extLst>
                <a:ext uri="{FF2B5EF4-FFF2-40B4-BE49-F238E27FC236}">
                  <a16:creationId xmlns:a16="http://schemas.microsoft.com/office/drawing/2014/main" id="{66B5A3B2-D8A2-7FDC-2F45-6CA007E2CD98}"/>
                </a:ext>
              </a:extLst>
            </p:cNvPr>
            <p:cNvSpPr/>
            <p:nvPr/>
          </p:nvSpPr>
          <p:spPr>
            <a:xfrm>
              <a:off x="2464160"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grpSp>
        <p:nvGrpSpPr>
          <p:cNvPr id="52" name="Group 51">
            <a:extLst>
              <a:ext uri="{FF2B5EF4-FFF2-40B4-BE49-F238E27FC236}">
                <a16:creationId xmlns:a16="http://schemas.microsoft.com/office/drawing/2014/main" id="{F2479FE8-F46A-8C20-0BF8-ACDEEF884094}"/>
              </a:ext>
            </a:extLst>
          </p:cNvPr>
          <p:cNvGrpSpPr/>
          <p:nvPr/>
        </p:nvGrpSpPr>
        <p:grpSpPr>
          <a:xfrm>
            <a:off x="4463989" y="3816562"/>
            <a:ext cx="1620678" cy="301083"/>
            <a:chOff x="971981" y="3027555"/>
            <a:chExt cx="1620678" cy="301084"/>
          </a:xfrm>
        </p:grpSpPr>
        <p:sp>
          <p:nvSpPr>
            <p:cNvPr id="53" name="Rectangle: Rounded Corners 52">
              <a:extLst>
                <a:ext uri="{FF2B5EF4-FFF2-40B4-BE49-F238E27FC236}">
                  <a16:creationId xmlns:a16="http://schemas.microsoft.com/office/drawing/2014/main" id="{7A334432-8746-2EC9-2B19-F7F57C087271}"/>
                </a:ext>
              </a:extLst>
            </p:cNvPr>
            <p:cNvSpPr/>
            <p:nvPr/>
          </p:nvSpPr>
          <p:spPr>
            <a:xfrm>
              <a:off x="971981" y="3027556"/>
              <a:ext cx="1615102" cy="301083"/>
            </a:xfrm>
            <a:prstGeom prst="round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Perceived behavioural</a:t>
              </a:r>
            </a:p>
            <a:p>
              <a:pPr algn="ctr"/>
              <a:r>
                <a:rPr lang="en-AU" sz="900" dirty="0">
                  <a:solidFill>
                    <a:schemeClr val="tx1"/>
                  </a:solidFill>
                  <a:latin typeface="Tw Cen MT" panose="020B0602020104020603" pitchFamily="34" charset="0"/>
                </a:rPr>
                <a:t> control</a:t>
              </a:r>
            </a:p>
          </p:txBody>
        </p:sp>
        <p:sp>
          <p:nvSpPr>
            <p:cNvPr id="54" name="Oval 53">
              <a:extLst>
                <a:ext uri="{FF2B5EF4-FFF2-40B4-BE49-F238E27FC236}">
                  <a16:creationId xmlns:a16="http://schemas.microsoft.com/office/drawing/2014/main" id="{D6ACA730-B756-3300-AD5C-BDE5BC283142}"/>
                </a:ext>
              </a:extLst>
            </p:cNvPr>
            <p:cNvSpPr/>
            <p:nvPr/>
          </p:nvSpPr>
          <p:spPr>
            <a:xfrm>
              <a:off x="2458844" y="3027555"/>
              <a:ext cx="133815" cy="301083"/>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rgbClr val="0070C0"/>
                </a:solidFill>
              </a:endParaRPr>
            </a:p>
          </p:txBody>
        </p:sp>
      </p:grpSp>
      <p:grpSp>
        <p:nvGrpSpPr>
          <p:cNvPr id="55" name="Group 54">
            <a:extLst>
              <a:ext uri="{FF2B5EF4-FFF2-40B4-BE49-F238E27FC236}">
                <a16:creationId xmlns:a16="http://schemas.microsoft.com/office/drawing/2014/main" id="{2B591F43-240D-E3C8-8072-586EE65B587A}"/>
              </a:ext>
            </a:extLst>
          </p:cNvPr>
          <p:cNvGrpSpPr/>
          <p:nvPr/>
        </p:nvGrpSpPr>
        <p:grpSpPr>
          <a:xfrm>
            <a:off x="6502797" y="3344147"/>
            <a:ext cx="1007660" cy="300859"/>
            <a:chOff x="828201" y="3027555"/>
            <a:chExt cx="1643327" cy="895732"/>
          </a:xfrm>
        </p:grpSpPr>
        <p:sp>
          <p:nvSpPr>
            <p:cNvPr id="56" name="Rectangle: Rounded Corners 55">
              <a:extLst>
                <a:ext uri="{FF2B5EF4-FFF2-40B4-BE49-F238E27FC236}">
                  <a16:creationId xmlns:a16="http://schemas.microsoft.com/office/drawing/2014/main" id="{F1C4EA49-78BA-4A73-6661-4DECDA879BEE}"/>
                </a:ext>
              </a:extLst>
            </p:cNvPr>
            <p:cNvSpPr/>
            <p:nvPr/>
          </p:nvSpPr>
          <p:spPr>
            <a:xfrm>
              <a:off x="856426" y="3027555"/>
              <a:ext cx="1615102" cy="895732"/>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rgbClr val="002060"/>
                  </a:solidFill>
                  <a:latin typeface="Tw Cen MT" panose="020B0602020104020603" pitchFamily="34" charset="0"/>
                </a:rPr>
                <a:t>Behavioural intention</a:t>
              </a:r>
            </a:p>
          </p:txBody>
        </p:sp>
        <p:sp>
          <p:nvSpPr>
            <p:cNvPr id="57" name="Oval 56">
              <a:extLst>
                <a:ext uri="{FF2B5EF4-FFF2-40B4-BE49-F238E27FC236}">
                  <a16:creationId xmlns:a16="http://schemas.microsoft.com/office/drawing/2014/main" id="{6911B621-9E2F-6CAB-0EB0-9BC119E3AAC6}"/>
                </a:ext>
              </a:extLst>
            </p:cNvPr>
            <p:cNvSpPr/>
            <p:nvPr/>
          </p:nvSpPr>
          <p:spPr>
            <a:xfrm>
              <a:off x="828201" y="3070216"/>
              <a:ext cx="133815" cy="8307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8" name="Left Brace 57">
            <a:extLst>
              <a:ext uri="{FF2B5EF4-FFF2-40B4-BE49-F238E27FC236}">
                <a16:creationId xmlns:a16="http://schemas.microsoft.com/office/drawing/2014/main" id="{E1D3DA8D-FDEE-7857-6751-C301C2476A94}"/>
              </a:ext>
            </a:extLst>
          </p:cNvPr>
          <p:cNvSpPr/>
          <p:nvPr/>
        </p:nvSpPr>
        <p:spPr>
          <a:xfrm rot="10800000">
            <a:off x="6087320" y="2864407"/>
            <a:ext cx="252051" cy="1253237"/>
          </a:xfrm>
          <a:custGeom>
            <a:avLst/>
            <a:gdLst>
              <a:gd name="connsiteX0" fmla="*/ 252051 w 252051"/>
              <a:gd name="connsiteY0" fmla="*/ 1253237 h 1253237"/>
              <a:gd name="connsiteX1" fmla="*/ 126025 w 252051"/>
              <a:gd name="connsiteY1" fmla="*/ 1232234 h 1253237"/>
              <a:gd name="connsiteX2" fmla="*/ 126026 w 252051"/>
              <a:gd name="connsiteY2" fmla="*/ 647622 h 1253237"/>
              <a:gd name="connsiteX3" fmla="*/ 0 w 252051"/>
              <a:gd name="connsiteY3" fmla="*/ 626619 h 1253237"/>
              <a:gd name="connsiteX4" fmla="*/ 126026 w 252051"/>
              <a:gd name="connsiteY4" fmla="*/ 605616 h 1253237"/>
              <a:gd name="connsiteX5" fmla="*/ 126026 w 252051"/>
              <a:gd name="connsiteY5" fmla="*/ 21003 h 1253237"/>
              <a:gd name="connsiteX6" fmla="*/ 252052 w 252051"/>
              <a:gd name="connsiteY6" fmla="*/ 0 h 1253237"/>
              <a:gd name="connsiteX7" fmla="*/ 252051 w 252051"/>
              <a:gd name="connsiteY7" fmla="*/ 1253237 h 1253237"/>
              <a:gd name="connsiteX0" fmla="*/ 252051 w 252051"/>
              <a:gd name="connsiteY0" fmla="*/ 1253237 h 1253237"/>
              <a:gd name="connsiteX1" fmla="*/ 126025 w 252051"/>
              <a:gd name="connsiteY1" fmla="*/ 1232234 h 1253237"/>
              <a:gd name="connsiteX2" fmla="*/ 126026 w 252051"/>
              <a:gd name="connsiteY2" fmla="*/ 647622 h 1253237"/>
              <a:gd name="connsiteX3" fmla="*/ 0 w 252051"/>
              <a:gd name="connsiteY3" fmla="*/ 626619 h 1253237"/>
              <a:gd name="connsiteX4" fmla="*/ 126026 w 252051"/>
              <a:gd name="connsiteY4" fmla="*/ 605616 h 1253237"/>
              <a:gd name="connsiteX5" fmla="*/ 126026 w 252051"/>
              <a:gd name="connsiteY5" fmla="*/ 21003 h 1253237"/>
              <a:gd name="connsiteX6" fmla="*/ 252052 w 252051"/>
              <a:gd name="connsiteY6" fmla="*/ 0 h 125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51" h="1253237" stroke="0" extrusionOk="0">
                <a:moveTo>
                  <a:pt x="252051" y="1253237"/>
                </a:moveTo>
                <a:cubicBezTo>
                  <a:pt x="181188" y="1252459"/>
                  <a:pt x="123754" y="1244686"/>
                  <a:pt x="126025" y="1232234"/>
                </a:cubicBezTo>
                <a:cubicBezTo>
                  <a:pt x="145969" y="1041562"/>
                  <a:pt x="116656" y="842791"/>
                  <a:pt x="126026" y="647622"/>
                </a:cubicBezTo>
                <a:cubicBezTo>
                  <a:pt x="117597" y="644253"/>
                  <a:pt x="67206" y="639865"/>
                  <a:pt x="0" y="626619"/>
                </a:cubicBezTo>
                <a:cubicBezTo>
                  <a:pt x="67385" y="625406"/>
                  <a:pt x="127855" y="618090"/>
                  <a:pt x="126026" y="605616"/>
                </a:cubicBezTo>
                <a:cubicBezTo>
                  <a:pt x="98080" y="374621"/>
                  <a:pt x="151233" y="282869"/>
                  <a:pt x="126026" y="21003"/>
                </a:cubicBezTo>
                <a:cubicBezTo>
                  <a:pt x="127987" y="6212"/>
                  <a:pt x="173682" y="7705"/>
                  <a:pt x="252052" y="0"/>
                </a:cubicBezTo>
                <a:cubicBezTo>
                  <a:pt x="284318" y="423498"/>
                  <a:pt x="231168" y="870037"/>
                  <a:pt x="252051" y="1253237"/>
                </a:cubicBezTo>
                <a:close/>
              </a:path>
              <a:path w="252051" h="1253237" fill="none" extrusionOk="0">
                <a:moveTo>
                  <a:pt x="252051" y="1253237"/>
                </a:moveTo>
                <a:cubicBezTo>
                  <a:pt x="181849" y="1252015"/>
                  <a:pt x="126205" y="1241402"/>
                  <a:pt x="126025" y="1232234"/>
                </a:cubicBezTo>
                <a:cubicBezTo>
                  <a:pt x="91919" y="1057278"/>
                  <a:pt x="107443" y="875721"/>
                  <a:pt x="126026" y="647622"/>
                </a:cubicBezTo>
                <a:cubicBezTo>
                  <a:pt x="127372" y="637022"/>
                  <a:pt x="69198" y="636229"/>
                  <a:pt x="0" y="626619"/>
                </a:cubicBezTo>
                <a:cubicBezTo>
                  <a:pt x="71453" y="625521"/>
                  <a:pt x="125081" y="618716"/>
                  <a:pt x="126026" y="605616"/>
                </a:cubicBezTo>
                <a:cubicBezTo>
                  <a:pt x="119254" y="344945"/>
                  <a:pt x="106052" y="305972"/>
                  <a:pt x="126026" y="21003"/>
                </a:cubicBezTo>
                <a:cubicBezTo>
                  <a:pt x="125546" y="-3528"/>
                  <a:pt x="190771" y="1735"/>
                  <a:pt x="252052" y="0"/>
                </a:cubicBezTo>
              </a:path>
              <a:path w="252051" h="1253237" fill="none" stroke="0" extrusionOk="0">
                <a:moveTo>
                  <a:pt x="252051" y="1253237"/>
                </a:moveTo>
                <a:cubicBezTo>
                  <a:pt x="182053" y="1252778"/>
                  <a:pt x="126359" y="1246142"/>
                  <a:pt x="126025" y="1232234"/>
                </a:cubicBezTo>
                <a:cubicBezTo>
                  <a:pt x="101606" y="1035966"/>
                  <a:pt x="131532" y="827394"/>
                  <a:pt x="126026" y="647622"/>
                </a:cubicBezTo>
                <a:cubicBezTo>
                  <a:pt x="126865" y="638630"/>
                  <a:pt x="73967" y="622305"/>
                  <a:pt x="0" y="626619"/>
                </a:cubicBezTo>
                <a:cubicBezTo>
                  <a:pt x="70960" y="625743"/>
                  <a:pt x="124843" y="616913"/>
                  <a:pt x="126026" y="605616"/>
                </a:cubicBezTo>
                <a:cubicBezTo>
                  <a:pt x="120204" y="400546"/>
                  <a:pt x="141145" y="183700"/>
                  <a:pt x="126026" y="21003"/>
                </a:cubicBezTo>
                <a:cubicBezTo>
                  <a:pt x="118115" y="3945"/>
                  <a:pt x="171224" y="-797"/>
                  <a:pt x="252052" y="0"/>
                </a:cubicBezTo>
              </a:path>
            </a:pathLst>
          </a:custGeom>
          <a:ln w="28575">
            <a:solidFill>
              <a:schemeClr val="accent5">
                <a:lumMod val="75000"/>
              </a:schemeClr>
            </a:solidFill>
            <a:bevel/>
            <a:headEnd type="triangle"/>
            <a:tailEnd type="triangl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cxnSp>
        <p:nvCxnSpPr>
          <p:cNvPr id="59" name="Straight Arrow Connector 58">
            <a:extLst>
              <a:ext uri="{FF2B5EF4-FFF2-40B4-BE49-F238E27FC236}">
                <a16:creationId xmlns:a16="http://schemas.microsoft.com/office/drawing/2014/main" id="{E3FB1FED-A265-70E2-A110-50FDC12AC955}"/>
              </a:ext>
            </a:extLst>
          </p:cNvPr>
          <p:cNvCxnSpPr>
            <a:cxnSpLocks/>
          </p:cNvCxnSpPr>
          <p:nvPr/>
        </p:nvCxnSpPr>
        <p:spPr>
          <a:xfrm>
            <a:off x="6328215" y="3491159"/>
            <a:ext cx="152400" cy="341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9859B95-6A71-0E52-B465-750FD4BD0C57}"/>
              </a:ext>
            </a:extLst>
          </p:cNvPr>
          <p:cNvGrpSpPr/>
          <p:nvPr/>
        </p:nvGrpSpPr>
        <p:grpSpPr>
          <a:xfrm>
            <a:off x="7720534" y="3328375"/>
            <a:ext cx="993212" cy="300859"/>
            <a:chOff x="856426" y="3027555"/>
            <a:chExt cx="1619765" cy="895732"/>
          </a:xfrm>
        </p:grpSpPr>
        <p:sp>
          <p:nvSpPr>
            <p:cNvPr id="61" name="Rectangle: Rounded Corners 60">
              <a:extLst>
                <a:ext uri="{FF2B5EF4-FFF2-40B4-BE49-F238E27FC236}">
                  <a16:creationId xmlns:a16="http://schemas.microsoft.com/office/drawing/2014/main" id="{EFC82F61-D8FE-618B-14C0-1CF1E7AF2146}"/>
                </a:ext>
              </a:extLst>
            </p:cNvPr>
            <p:cNvSpPr/>
            <p:nvPr/>
          </p:nvSpPr>
          <p:spPr>
            <a:xfrm>
              <a:off x="856426" y="3027555"/>
              <a:ext cx="1615102" cy="895732"/>
            </a:xfrm>
            <a:prstGeom prst="round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dirty="0">
                  <a:solidFill>
                    <a:schemeClr val="tx1"/>
                  </a:solidFill>
                  <a:latin typeface="Tw Cen MT" panose="020B0602020104020603" pitchFamily="34" charset="0"/>
                </a:rPr>
                <a:t>Behaviour</a:t>
              </a:r>
            </a:p>
          </p:txBody>
        </p:sp>
        <p:sp>
          <p:nvSpPr>
            <p:cNvPr id="62" name="Oval 61">
              <a:extLst>
                <a:ext uri="{FF2B5EF4-FFF2-40B4-BE49-F238E27FC236}">
                  <a16:creationId xmlns:a16="http://schemas.microsoft.com/office/drawing/2014/main" id="{E45C4487-C97E-928C-0F3C-25A57ADBC3FB}"/>
                </a:ext>
              </a:extLst>
            </p:cNvPr>
            <p:cNvSpPr/>
            <p:nvPr/>
          </p:nvSpPr>
          <p:spPr>
            <a:xfrm>
              <a:off x="2342376" y="3070216"/>
              <a:ext cx="133815" cy="83076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63" name="Straight Arrow Connector 62">
            <a:extLst>
              <a:ext uri="{FF2B5EF4-FFF2-40B4-BE49-F238E27FC236}">
                <a16:creationId xmlns:a16="http://schemas.microsoft.com/office/drawing/2014/main" id="{35678480-88EC-A435-A3BB-D7C3E9B6A20E}"/>
              </a:ext>
            </a:extLst>
          </p:cNvPr>
          <p:cNvCxnSpPr>
            <a:cxnSpLocks/>
          </p:cNvCxnSpPr>
          <p:nvPr/>
        </p:nvCxnSpPr>
        <p:spPr>
          <a:xfrm>
            <a:off x="7510457" y="3491159"/>
            <a:ext cx="16025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142BC48-35A0-2520-C320-B4FC4198F323}"/>
              </a:ext>
            </a:extLst>
          </p:cNvPr>
          <p:cNvCxnSpPr>
            <a:cxnSpLocks/>
          </p:cNvCxnSpPr>
          <p:nvPr/>
        </p:nvCxnSpPr>
        <p:spPr>
          <a:xfrm>
            <a:off x="4207448" y="3011410"/>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3C52354-954C-2292-3A10-20456EBC5E42}"/>
              </a:ext>
            </a:extLst>
          </p:cNvPr>
          <p:cNvCxnSpPr>
            <a:cxnSpLocks/>
          </p:cNvCxnSpPr>
          <p:nvPr/>
        </p:nvCxnSpPr>
        <p:spPr>
          <a:xfrm>
            <a:off x="4207447" y="3476412"/>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103453E-9682-4341-10BB-9FF500A581D5}"/>
              </a:ext>
            </a:extLst>
          </p:cNvPr>
          <p:cNvCxnSpPr>
            <a:cxnSpLocks/>
          </p:cNvCxnSpPr>
          <p:nvPr/>
        </p:nvCxnSpPr>
        <p:spPr>
          <a:xfrm>
            <a:off x="4218690" y="3956471"/>
            <a:ext cx="176619"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itle 3">
            <a:extLst>
              <a:ext uri="{FF2B5EF4-FFF2-40B4-BE49-F238E27FC236}">
                <a16:creationId xmlns:a16="http://schemas.microsoft.com/office/drawing/2014/main" id="{2296FA9C-8ADF-C8ED-15E9-EE008FD6787A}"/>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68" name="Title 3">
            <a:extLst>
              <a:ext uri="{FF2B5EF4-FFF2-40B4-BE49-F238E27FC236}">
                <a16:creationId xmlns:a16="http://schemas.microsoft.com/office/drawing/2014/main" id="{847B9B3C-81A7-CE05-291A-2D14067A3004}"/>
              </a:ext>
            </a:extLst>
          </p:cNvPr>
          <p:cNvSpPr txBox="1">
            <a:spLocks/>
          </p:cNvSpPr>
          <p:nvPr/>
        </p:nvSpPr>
        <p:spPr>
          <a:xfrm>
            <a:off x="890961" y="1887800"/>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Theory of Planned </a:t>
            </a:r>
            <a:r>
              <a:rPr lang="en-US" sz="1800" dirty="0" err="1">
                <a:solidFill>
                  <a:schemeClr val="tx1"/>
                </a:solidFill>
              </a:rPr>
              <a:t>Behaviour</a:t>
            </a:r>
            <a:r>
              <a:rPr lang="en-US" sz="1800" dirty="0">
                <a:solidFill>
                  <a:schemeClr val="tx1"/>
                </a:solidFill>
              </a:rPr>
              <a:t> (TPB)</a:t>
            </a:r>
            <a:endParaRPr lang="en-AU" sz="1800" dirty="0">
              <a:solidFill>
                <a:schemeClr val="tx1"/>
              </a:solidFill>
            </a:endParaRPr>
          </a:p>
        </p:txBody>
      </p:sp>
    </p:spTree>
    <p:extLst>
      <p:ext uri="{BB962C8B-B14F-4D97-AF65-F5344CB8AC3E}">
        <p14:creationId xmlns:p14="http://schemas.microsoft.com/office/powerpoint/2010/main" val="213133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3000"/>
                                        <p:tgtEl>
                                          <p:spTgt spid="52"/>
                                        </p:tgtEl>
                                        <p:attrNameLst>
                                          <p:attrName>style.opacity</p:attrName>
                                        </p:attrNameLst>
                                      </p:cBhvr>
                                      <p:to>
                                        <p:strVal val="0.25"/>
                                      </p:to>
                                    </p:set>
                                    <p:animEffect filter="image" prLst="opacity: 0.25">
                                      <p:cBhvr rctx="IE">
                                        <p:cTn id="7" dur="3000"/>
                                        <p:tgtEl>
                                          <p:spTgt spid="52"/>
                                        </p:tgtEl>
                                      </p:cBhvr>
                                    </p:animEffect>
                                  </p:childTnLst>
                                </p:cTn>
                              </p:par>
                              <p:par>
                                <p:cTn id="8" presetID="9" presetClass="emph" presetSubtype="0" nodeType="withEffect">
                                  <p:stCondLst>
                                    <p:cond delay="0"/>
                                  </p:stCondLst>
                                  <p:childTnLst>
                                    <p:set>
                                      <p:cBhvr>
                                        <p:cTn id="9" dur="3000"/>
                                        <p:tgtEl>
                                          <p:spTgt spid="66"/>
                                        </p:tgtEl>
                                        <p:attrNameLst>
                                          <p:attrName>style.opacity</p:attrName>
                                        </p:attrNameLst>
                                      </p:cBhvr>
                                      <p:to>
                                        <p:strVal val="0.25"/>
                                      </p:to>
                                    </p:set>
                                    <p:animEffect filter="image" prLst="opacity: 0.25">
                                      <p:cBhvr rctx="IE">
                                        <p:cTn id="10" dur="3000"/>
                                        <p:tgtEl>
                                          <p:spTgt spid="66"/>
                                        </p:tgtEl>
                                      </p:cBhvr>
                                    </p:animEffect>
                                  </p:childTnLst>
                                </p:cTn>
                              </p:par>
                              <p:par>
                                <p:cTn id="11" presetID="9" presetClass="emph" presetSubtype="0" grpId="0" nodeType="withEffect">
                                  <p:stCondLst>
                                    <p:cond delay="0"/>
                                  </p:stCondLst>
                                  <p:childTnLst>
                                    <p:set>
                                      <p:cBhvr>
                                        <p:cTn id="12" dur="3000"/>
                                        <p:tgtEl>
                                          <p:spTgt spid="40"/>
                                        </p:tgtEl>
                                        <p:attrNameLst>
                                          <p:attrName>style.opacity</p:attrName>
                                        </p:attrNameLst>
                                      </p:cBhvr>
                                      <p:to>
                                        <p:strVal val="0.25"/>
                                      </p:to>
                                    </p:set>
                                    <p:animEffect filter="image" prLst="opacity: 0.25">
                                      <p:cBhvr rctx="IE">
                                        <p:cTn id="13" dur="30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3000"/>
                                        <p:tgtEl>
                                          <p:spTgt spid="41"/>
                                        </p:tgtEl>
                                        <p:attrNameLst>
                                          <p:attrName>style.opacity</p:attrName>
                                        </p:attrNameLst>
                                      </p:cBhvr>
                                      <p:to>
                                        <p:strVal val="0.25"/>
                                      </p:to>
                                    </p:set>
                                    <p:animEffect filter="image" prLst="opacity: 0.25">
                                      <p:cBhvr rctx="IE">
                                        <p:cTn id="18" dur="3000"/>
                                        <p:tgtEl>
                                          <p:spTgt spid="41"/>
                                        </p:tgtEl>
                                      </p:cBhvr>
                                    </p:animEffect>
                                  </p:childTnLst>
                                </p:cTn>
                              </p:par>
                              <p:par>
                                <p:cTn id="19" presetID="9" presetClass="emph" presetSubtype="0" nodeType="withEffect">
                                  <p:stCondLst>
                                    <p:cond delay="0"/>
                                  </p:stCondLst>
                                  <p:childTnLst>
                                    <p:set>
                                      <p:cBhvr>
                                        <p:cTn id="20" dur="3000"/>
                                        <p:tgtEl>
                                          <p:spTgt spid="44"/>
                                        </p:tgtEl>
                                        <p:attrNameLst>
                                          <p:attrName>style.opacity</p:attrName>
                                        </p:attrNameLst>
                                      </p:cBhvr>
                                      <p:to>
                                        <p:strVal val="0.25"/>
                                      </p:to>
                                    </p:set>
                                    <p:animEffect filter="image" prLst="opacity: 0.25">
                                      <p:cBhvr rctx="IE">
                                        <p:cTn id="21" dur="3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5AD06F-C356-6B42-8DE5-797F23394C55}"/>
              </a:ext>
            </a:extLst>
          </p:cNvPr>
          <p:cNvSpPr>
            <a:spLocks noGrp="1"/>
          </p:cNvSpPr>
          <p:nvPr>
            <p:ph sz="half" idx="13"/>
          </p:nvPr>
        </p:nvSpPr>
        <p:spPr>
          <a:xfrm>
            <a:off x="402573" y="2076934"/>
            <a:ext cx="4751988" cy="3398762"/>
          </a:xfrm>
        </p:spPr>
        <p:txBody>
          <a:bodyPr>
            <a:normAutofit/>
          </a:bodyPr>
          <a:lstStyle/>
          <a:p>
            <a:endParaRPr lang="en-US" sz="1800" b="1" dirty="0">
              <a:latin typeface="Tw Cen MT" panose="020B0602020104020603" pitchFamily="34" charset="0"/>
            </a:endParaRPr>
          </a:p>
          <a:p>
            <a:r>
              <a:rPr lang="en-US" sz="1800" b="1" dirty="0">
                <a:latin typeface="Tw Cen MT" panose="020B0602020104020603" pitchFamily="34" charset="0"/>
              </a:rPr>
              <a:t>Name: </a:t>
            </a:r>
            <a:r>
              <a:rPr lang="en-US" sz="1800" dirty="0">
                <a:latin typeface="Tw Cen MT" panose="020B0602020104020603" pitchFamily="34" charset="0"/>
              </a:rPr>
              <a:t>Dr Rob Heirene</a:t>
            </a:r>
          </a:p>
          <a:p>
            <a:r>
              <a:rPr lang="en-US" sz="1800" b="1" dirty="0">
                <a:latin typeface="Tw Cen MT" panose="020B0602020104020603" pitchFamily="34" charset="0"/>
              </a:rPr>
              <a:t>Office: </a:t>
            </a:r>
            <a:r>
              <a:rPr lang="en-US" sz="1800" dirty="0">
                <a:latin typeface="Tw Cen MT" panose="020B0602020104020603" pitchFamily="34" charset="0"/>
              </a:rPr>
              <a:t>A210 Portland Square</a:t>
            </a:r>
          </a:p>
          <a:p>
            <a:r>
              <a:rPr lang="en-US" sz="1800" b="1" dirty="0">
                <a:latin typeface="Tw Cen MT" panose="020B0602020104020603" pitchFamily="34" charset="0"/>
              </a:rPr>
              <a:t>Email: </a:t>
            </a:r>
            <a:r>
              <a:rPr lang="en-US" sz="1800" dirty="0">
                <a:latin typeface="Tw Cen MT" panose="020B0602020104020603" pitchFamily="34" charset="0"/>
              </a:rPr>
              <a:t>Rob.Heirene@Plymouth.ac.uk</a:t>
            </a:r>
          </a:p>
          <a:p>
            <a:pPr marL="0" indent="0">
              <a:buNone/>
            </a:pPr>
            <a:endParaRPr lang="en-US" sz="1800" dirty="0">
              <a:latin typeface="Tw Cen MT" panose="020B0602020104020603" pitchFamily="34" charset="0"/>
            </a:endParaRPr>
          </a:p>
          <a:p>
            <a:pPr>
              <a:buFontTx/>
              <a:buChar char="-"/>
            </a:pPr>
            <a:endParaRPr lang="en-US" sz="1400" b="1"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5E53B158-0EDD-9041-97BA-0CE1BAD91FD9}"/>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2</a:t>
            </a:fld>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27F3AED9-2D83-8B4A-AC55-0A0C84F3EF76}"/>
              </a:ext>
            </a:extLst>
          </p:cNvPr>
          <p:cNvSpPr>
            <a:spLocks noGrp="1"/>
          </p:cNvSpPr>
          <p:nvPr>
            <p:ph type="title"/>
          </p:nvPr>
        </p:nvSpPr>
        <p:spPr/>
        <p:txBody>
          <a:bodyPr/>
          <a:lstStyle/>
          <a:p>
            <a:r>
              <a:rPr lang="en-US" dirty="0">
                <a:solidFill>
                  <a:srgbClr val="002060"/>
                </a:solidFill>
                <a:latin typeface="Tw Cen MT" panose="020B0602020104020603" pitchFamily="34" charset="0"/>
              </a:rPr>
              <a:t>About me</a:t>
            </a:r>
          </a:p>
        </p:txBody>
      </p:sp>
      <p:pic>
        <p:nvPicPr>
          <p:cNvPr id="1026" name="Picture 2">
            <a:extLst>
              <a:ext uri="{FF2B5EF4-FFF2-40B4-BE49-F238E27FC236}">
                <a16:creationId xmlns:a16="http://schemas.microsoft.com/office/drawing/2014/main" id="{1697D735-328C-452A-8A38-9EC45ACC1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005" y="1799273"/>
            <a:ext cx="4175433" cy="23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AD7D74E2-6D4A-4AD5-90DE-BF8E08D9471F}"/>
              </a:ext>
            </a:extLst>
          </p:cNvPr>
          <p:cNvSpPr txBox="1">
            <a:spLocks/>
          </p:cNvSpPr>
          <p:nvPr/>
        </p:nvSpPr>
        <p:spPr>
          <a:xfrm>
            <a:off x="8686799" y="4752194"/>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20</a:t>
            </a:fld>
            <a:endParaRPr lang="en-US" dirty="0"/>
          </a:p>
        </p:txBody>
      </p:sp>
      <p:sp>
        <p:nvSpPr>
          <p:cNvPr id="6" name="Content Placeholder 1">
            <a:extLst>
              <a:ext uri="{FF2B5EF4-FFF2-40B4-BE49-F238E27FC236}">
                <a16:creationId xmlns:a16="http://schemas.microsoft.com/office/drawing/2014/main" id="{678D89B0-12E7-CDFF-FDF9-E284D8BBE6CD}"/>
              </a:ext>
            </a:extLst>
          </p:cNvPr>
          <p:cNvSpPr txBox="1">
            <a:spLocks/>
          </p:cNvSpPr>
          <p:nvPr/>
        </p:nvSpPr>
        <p:spPr>
          <a:xfrm>
            <a:off x="556283" y="1492634"/>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p>
        </p:txBody>
      </p:sp>
      <p:sp>
        <p:nvSpPr>
          <p:cNvPr id="7" name="Content Placeholder 1">
            <a:extLst>
              <a:ext uri="{FF2B5EF4-FFF2-40B4-BE49-F238E27FC236}">
                <a16:creationId xmlns:a16="http://schemas.microsoft.com/office/drawing/2014/main" id="{762F765C-3158-0179-6CDA-69190AF8E4C1}"/>
              </a:ext>
            </a:extLst>
          </p:cNvPr>
          <p:cNvSpPr txBox="1">
            <a:spLocks/>
          </p:cNvSpPr>
          <p:nvPr/>
        </p:nvSpPr>
        <p:spPr>
          <a:xfrm>
            <a:off x="343163" y="1689058"/>
            <a:ext cx="397667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AU" sz="1400" b="1" dirty="0">
                <a:latin typeface="Tw Cen MT" panose="020B0602020104020603" pitchFamily="34" charset="0"/>
              </a:rPr>
              <a:t>Benefits &amp; uses:</a:t>
            </a:r>
          </a:p>
          <a:p>
            <a:pPr>
              <a:spcBef>
                <a:spcPts val="600"/>
              </a:spcBef>
              <a:buFontTx/>
              <a:buChar char="-"/>
            </a:pPr>
            <a:r>
              <a:rPr lang="en-AU" sz="1200" dirty="0">
                <a:latin typeface="Tw Cen MT" panose="020B0602020104020603" pitchFamily="34" charset="0"/>
              </a:rPr>
              <a:t>Generally, a good predictor of engaging with health protective behaviours (Armitage, 2005; Gao et al., 2021; </a:t>
            </a:r>
            <a:r>
              <a:rPr lang="en-AU" sz="1200" dirty="0" err="1">
                <a:latin typeface="Tw Cen MT" panose="020B0602020104020603" pitchFamily="34" charset="0"/>
              </a:rPr>
              <a:t>Menozzi</a:t>
            </a:r>
            <a:r>
              <a:rPr lang="en-AU" sz="1200" dirty="0">
                <a:latin typeface="Tw Cen MT" panose="020B0602020104020603" pitchFamily="34" charset="0"/>
              </a:rPr>
              <a:t> et al., 2015; 2017)</a:t>
            </a: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r>
              <a:rPr lang="en-AU" sz="1200" dirty="0">
                <a:latin typeface="Tw Cen MT" panose="020B0602020104020603" pitchFamily="34" charset="0"/>
              </a:rPr>
              <a:t>Strong predictor of covid-19 protective behaviour  </a:t>
            </a:r>
            <a:r>
              <a:rPr lang="en-AU" sz="1200" dirty="0" err="1">
                <a:latin typeface="Tw Cen MT" panose="020B0602020104020603" pitchFamily="34" charset="0"/>
              </a:rPr>
              <a:t>Wollast</a:t>
            </a:r>
            <a:r>
              <a:rPr lang="en-AU" sz="1200" dirty="0">
                <a:latin typeface="Tw Cen MT" panose="020B0602020104020603" pitchFamily="34" charset="0"/>
              </a:rPr>
              <a:t> et al., 2021)</a:t>
            </a:r>
          </a:p>
          <a:p>
            <a:pPr>
              <a:spcBef>
                <a:spcPts val="600"/>
              </a:spcBef>
              <a:buFontTx/>
              <a:buChar char="-"/>
            </a:pPr>
            <a:r>
              <a:rPr lang="en-AU" sz="1200" dirty="0">
                <a:latin typeface="Tw Cen MT" panose="020B0602020104020603" pitchFamily="34" charset="0"/>
              </a:rPr>
              <a:t>Accounts for social influences on behaviour</a:t>
            </a:r>
          </a:p>
          <a:p>
            <a:pPr>
              <a:spcBef>
                <a:spcPts val="600"/>
              </a:spcBef>
              <a:buFontTx/>
              <a:buChar char="-"/>
            </a:pPr>
            <a:endParaRPr lang="en-AU" sz="1400" dirty="0">
              <a:latin typeface="Tw Cen MT" panose="020B0602020104020603" pitchFamily="34" charset="0"/>
            </a:endParaRPr>
          </a:p>
        </p:txBody>
      </p:sp>
      <p:sp>
        <p:nvSpPr>
          <p:cNvPr id="8" name="Content Placeholder 1">
            <a:extLst>
              <a:ext uri="{FF2B5EF4-FFF2-40B4-BE49-F238E27FC236}">
                <a16:creationId xmlns:a16="http://schemas.microsoft.com/office/drawing/2014/main" id="{2FBFE561-0C33-D1E1-EDF1-3EE95C817AE0}"/>
              </a:ext>
            </a:extLst>
          </p:cNvPr>
          <p:cNvSpPr txBox="1">
            <a:spLocks/>
          </p:cNvSpPr>
          <p:nvPr/>
        </p:nvSpPr>
        <p:spPr>
          <a:xfrm>
            <a:off x="4532958" y="1521356"/>
            <a:ext cx="4372611"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AU" sz="1400" b="1" dirty="0">
              <a:latin typeface="Tw Cen MT" panose="020B0602020104020603" pitchFamily="34" charset="0"/>
            </a:endParaRPr>
          </a:p>
          <a:p>
            <a:pPr marL="0" indent="0">
              <a:spcBef>
                <a:spcPts val="600"/>
              </a:spcBef>
              <a:buNone/>
            </a:pPr>
            <a:r>
              <a:rPr lang="en-AU" sz="1400" b="1" dirty="0">
                <a:latin typeface="Tw Cen MT" panose="020B0602020104020603" pitchFamily="34" charset="0"/>
              </a:rPr>
              <a:t>Limitations:</a:t>
            </a:r>
          </a:p>
          <a:p>
            <a:pPr>
              <a:spcBef>
                <a:spcPts val="600"/>
              </a:spcBef>
              <a:buFontTx/>
              <a:buChar char="-"/>
            </a:pPr>
            <a:r>
              <a:rPr lang="en-AU" sz="1200" dirty="0">
                <a:latin typeface="Tw Cen MT" panose="020B0602020104020603" pitchFamily="34" charset="0"/>
              </a:rPr>
              <a:t>The intention-behaviour gap</a:t>
            </a:r>
          </a:p>
          <a:p>
            <a:pPr>
              <a:spcBef>
                <a:spcPts val="600"/>
              </a:spcBef>
              <a:spcAft>
                <a:spcPts val="600"/>
              </a:spcAft>
              <a:buFontTx/>
              <a:buChar char="-"/>
            </a:pPr>
            <a:r>
              <a:rPr lang="en-AU" sz="1200" dirty="0">
                <a:latin typeface="Tw Cen MT" panose="020B0602020104020603" pitchFamily="34" charset="0"/>
              </a:rPr>
              <a:t>Fails to consider many influences on behaviour: </a:t>
            </a:r>
          </a:p>
          <a:p>
            <a:pPr marL="717550" indent="-179388">
              <a:spcBef>
                <a:spcPts val="0"/>
              </a:spcBef>
            </a:pPr>
            <a:r>
              <a:rPr lang="en-AU" sz="1200" dirty="0">
                <a:latin typeface="Tw Cen MT" panose="020B0602020104020603" pitchFamily="34" charset="0"/>
              </a:rPr>
              <a:t>Past experience (Heirene &amp; Gainsbury, 2021)</a:t>
            </a:r>
          </a:p>
          <a:p>
            <a:pPr marL="717550" indent="-179388">
              <a:spcBef>
                <a:spcPts val="0"/>
              </a:spcBef>
            </a:pPr>
            <a:r>
              <a:rPr lang="en-AU" sz="1200" dirty="0">
                <a:latin typeface="Tw Cen MT" panose="020B0602020104020603" pitchFamily="34" charset="0"/>
              </a:rPr>
              <a:t>Habits</a:t>
            </a:r>
          </a:p>
          <a:p>
            <a:pPr marL="717550" indent="-179388">
              <a:spcBef>
                <a:spcPts val="0"/>
              </a:spcBef>
            </a:pPr>
            <a:r>
              <a:rPr lang="en-AU" sz="1200" dirty="0">
                <a:latin typeface="Tw Cen MT" panose="020B0602020104020603" pitchFamily="34" charset="0"/>
              </a:rPr>
              <a:t>Moral norms</a:t>
            </a:r>
          </a:p>
          <a:p>
            <a:pPr marL="717550" indent="-179388">
              <a:spcBef>
                <a:spcPts val="0"/>
              </a:spcBef>
            </a:pPr>
            <a:r>
              <a:rPr lang="en-AU" sz="1200" dirty="0">
                <a:latin typeface="Tw Cen MT" panose="020B0602020104020603" pitchFamily="34" charset="0"/>
              </a:rPr>
              <a:t>Anticipatory regret</a:t>
            </a:r>
          </a:p>
          <a:p>
            <a:pPr marL="717550" indent="-179388">
              <a:spcBef>
                <a:spcPts val="0"/>
              </a:spcBef>
            </a:pPr>
            <a:r>
              <a:rPr lang="en-AU" sz="1200" dirty="0">
                <a:latin typeface="Tw Cen MT" panose="020B0602020104020603" pitchFamily="34" charset="0"/>
              </a:rPr>
              <a:t>Self-identity</a:t>
            </a:r>
          </a:p>
          <a:p>
            <a:pPr marL="717550" indent="-179388">
              <a:spcBef>
                <a:spcPts val="0"/>
              </a:spcBef>
            </a:pPr>
            <a:r>
              <a:rPr lang="en-AU" sz="1200" dirty="0">
                <a:latin typeface="Tw Cen MT" panose="020B0602020104020603" pitchFamily="34" charset="0"/>
              </a:rPr>
              <a:t>Social support</a:t>
            </a:r>
          </a:p>
          <a:p>
            <a:pPr marL="717550" indent="-179388">
              <a:spcBef>
                <a:spcPts val="0"/>
              </a:spcBef>
            </a:pPr>
            <a:r>
              <a:rPr lang="en-AU" sz="1200" dirty="0">
                <a:latin typeface="Tw Cen MT" panose="020B0602020104020603" pitchFamily="34" charset="0"/>
              </a:rPr>
              <a:t>Planning </a:t>
            </a:r>
          </a:p>
          <a:p>
            <a:pPr marL="717550" indent="-179388">
              <a:spcBef>
                <a:spcPts val="600"/>
              </a:spcBef>
            </a:pPr>
            <a:endParaRPr lang="en-AU" sz="1200" dirty="0">
              <a:latin typeface="Tw Cen MT" panose="020B0602020104020603" pitchFamily="34" charset="0"/>
            </a:endParaRP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400" dirty="0">
              <a:latin typeface="Tw Cen MT" panose="020B0602020104020603" pitchFamily="34" charset="0"/>
            </a:endParaRPr>
          </a:p>
        </p:txBody>
      </p:sp>
      <p:pic>
        <p:nvPicPr>
          <p:cNvPr id="10" name="Picture 2" descr="man in gray crew neck t-shirt covering his face with white textile">
            <a:hlinkClick r:id="rId3"/>
            <a:extLst>
              <a:ext uri="{FF2B5EF4-FFF2-40B4-BE49-F238E27FC236}">
                <a16:creationId xmlns:a16="http://schemas.microsoft.com/office/drawing/2014/main" id="{B9397C1E-B06B-8298-97E8-D9CA48920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970" y="2667285"/>
            <a:ext cx="1346096" cy="96107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C4AE0822-A128-AB98-95D0-91875A1F259B}"/>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13" name="Title 3">
            <a:extLst>
              <a:ext uri="{FF2B5EF4-FFF2-40B4-BE49-F238E27FC236}">
                <a16:creationId xmlns:a16="http://schemas.microsoft.com/office/drawing/2014/main" id="{CAA90E6E-53FA-DD5A-97C9-E7376F9E0659}"/>
              </a:ext>
            </a:extLst>
          </p:cNvPr>
          <p:cNvSpPr txBox="1">
            <a:spLocks/>
          </p:cNvSpPr>
          <p:nvPr/>
        </p:nvSpPr>
        <p:spPr>
          <a:xfrm>
            <a:off x="745360" y="93181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Theory of Planned </a:t>
            </a:r>
            <a:r>
              <a:rPr lang="en-US" sz="1800" dirty="0" err="1">
                <a:solidFill>
                  <a:schemeClr val="tx1"/>
                </a:solidFill>
              </a:rPr>
              <a:t>Behaviour</a:t>
            </a:r>
            <a:r>
              <a:rPr lang="en-US" sz="1800" dirty="0">
                <a:solidFill>
                  <a:schemeClr val="tx1"/>
                </a:solidFill>
              </a:rPr>
              <a:t> (TPB)</a:t>
            </a:r>
            <a:endParaRPr lang="en-AU" sz="1800" dirty="0">
              <a:solidFill>
                <a:schemeClr val="tx1"/>
              </a:solidFill>
            </a:endParaRPr>
          </a:p>
        </p:txBody>
      </p:sp>
    </p:spTree>
    <p:extLst>
      <p:ext uri="{BB962C8B-B14F-4D97-AF65-F5344CB8AC3E}">
        <p14:creationId xmlns:p14="http://schemas.microsoft.com/office/powerpoint/2010/main" val="286662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3DCB48-AD30-5BFF-4197-85707337C043}"/>
              </a:ext>
            </a:extLst>
          </p:cNvPr>
          <p:cNvSpPr>
            <a:spLocks noGrp="1"/>
          </p:cNvSpPr>
          <p:nvPr>
            <p:ph type="sldNum" sz="quarter" idx="12"/>
          </p:nvPr>
        </p:nvSpPr>
        <p:spPr/>
        <p:txBody>
          <a:bodyPr/>
          <a:lstStyle/>
          <a:p>
            <a:fld id="{6AA10EC0-CC52-A246-A2C3-81389B6F8C64}" type="slidenum">
              <a:rPr lang="en-US" smtClean="0"/>
              <a:pPr/>
              <a:t>21</a:t>
            </a:fld>
            <a:endParaRPr lang="en-US" dirty="0"/>
          </a:p>
        </p:txBody>
      </p:sp>
      <p:sp>
        <p:nvSpPr>
          <p:cNvPr id="5" name="Slide Number Placeholder 2">
            <a:extLst>
              <a:ext uri="{FF2B5EF4-FFF2-40B4-BE49-F238E27FC236}">
                <a16:creationId xmlns:a16="http://schemas.microsoft.com/office/drawing/2014/main" id="{B578D450-D163-3FDC-949C-A50E8DB51390}"/>
              </a:ext>
            </a:extLst>
          </p:cNvPr>
          <p:cNvSpPr txBox="1">
            <a:spLocks/>
          </p:cNvSpPr>
          <p:nvPr/>
        </p:nvSpPr>
        <p:spPr>
          <a:xfrm>
            <a:off x="8627476" y="4705862"/>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latin typeface="Tw Cen MT" panose="020B0602020104020603" pitchFamily="34" charset="0"/>
              </a:rPr>
              <a:pPr/>
              <a:t>21</a:t>
            </a:fld>
            <a:endParaRPr lang="en-US" dirty="0">
              <a:latin typeface="Tw Cen MT" panose="020B0602020104020603" pitchFamily="34" charset="0"/>
            </a:endParaRPr>
          </a:p>
        </p:txBody>
      </p:sp>
      <p:sp>
        <p:nvSpPr>
          <p:cNvPr id="6" name="Content Placeholder 1">
            <a:extLst>
              <a:ext uri="{FF2B5EF4-FFF2-40B4-BE49-F238E27FC236}">
                <a16:creationId xmlns:a16="http://schemas.microsoft.com/office/drawing/2014/main" id="{B94B5943-936C-1B68-9B35-25DFE949A95D}"/>
              </a:ext>
            </a:extLst>
          </p:cNvPr>
          <p:cNvSpPr txBox="1">
            <a:spLocks/>
          </p:cNvSpPr>
          <p:nvPr/>
        </p:nvSpPr>
        <p:spPr>
          <a:xfrm>
            <a:off x="2355035" y="2111007"/>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sp>
        <p:nvSpPr>
          <p:cNvPr id="8" name="Oval 7">
            <a:extLst>
              <a:ext uri="{FF2B5EF4-FFF2-40B4-BE49-F238E27FC236}">
                <a16:creationId xmlns:a16="http://schemas.microsoft.com/office/drawing/2014/main" id="{C8FAB9DD-DA31-F858-E54E-D1CC85696554}"/>
              </a:ext>
            </a:extLst>
          </p:cNvPr>
          <p:cNvSpPr/>
          <p:nvPr/>
        </p:nvSpPr>
        <p:spPr>
          <a:xfrm>
            <a:off x="3723137" y="1160952"/>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Precontemplation</a:t>
            </a:r>
          </a:p>
          <a:p>
            <a:pPr algn="ctr"/>
            <a:r>
              <a:rPr lang="en-AU" sz="800" dirty="0">
                <a:solidFill>
                  <a:schemeClr val="tx1"/>
                </a:solidFill>
                <a:latin typeface="Tw Cen MT" panose="020B0602020104020603" pitchFamily="34" charset="0"/>
              </a:rPr>
              <a:t>No intention of changing behaviour</a:t>
            </a:r>
          </a:p>
        </p:txBody>
      </p:sp>
      <p:sp>
        <p:nvSpPr>
          <p:cNvPr id="9" name="Oval 8">
            <a:extLst>
              <a:ext uri="{FF2B5EF4-FFF2-40B4-BE49-F238E27FC236}">
                <a16:creationId xmlns:a16="http://schemas.microsoft.com/office/drawing/2014/main" id="{ED188393-0135-8577-C561-1F591800651B}"/>
              </a:ext>
            </a:extLst>
          </p:cNvPr>
          <p:cNvSpPr/>
          <p:nvPr/>
        </p:nvSpPr>
        <p:spPr>
          <a:xfrm>
            <a:off x="5235229" y="1801101"/>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Contemplation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Awareness of problem but not committed to action</a:t>
            </a:r>
          </a:p>
        </p:txBody>
      </p:sp>
      <p:sp>
        <p:nvSpPr>
          <p:cNvPr id="10" name="Oval 9">
            <a:extLst>
              <a:ext uri="{FF2B5EF4-FFF2-40B4-BE49-F238E27FC236}">
                <a16:creationId xmlns:a16="http://schemas.microsoft.com/office/drawing/2014/main" id="{D5FFDC5A-0F83-405E-A6DF-C68AB5640A4C}"/>
              </a:ext>
            </a:extLst>
          </p:cNvPr>
          <p:cNvSpPr/>
          <p:nvPr/>
        </p:nvSpPr>
        <p:spPr>
          <a:xfrm>
            <a:off x="2162835" y="1694419"/>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Relapse</a:t>
            </a:r>
          </a:p>
          <a:p>
            <a:pPr algn="ctr"/>
            <a:r>
              <a:rPr lang="en-AU" sz="800" dirty="0">
                <a:solidFill>
                  <a:schemeClr val="tx1"/>
                </a:solidFill>
                <a:latin typeface="Tw Cen MT" panose="020B0602020104020603" pitchFamily="34" charset="0"/>
              </a:rPr>
              <a:t>Fall back into earlier behaviour patters</a:t>
            </a:r>
          </a:p>
        </p:txBody>
      </p:sp>
      <p:sp>
        <p:nvSpPr>
          <p:cNvPr id="11" name="Oval 10">
            <a:extLst>
              <a:ext uri="{FF2B5EF4-FFF2-40B4-BE49-F238E27FC236}">
                <a16:creationId xmlns:a16="http://schemas.microsoft.com/office/drawing/2014/main" id="{F0EE6021-7AD0-B1A1-D016-9B766246294D}"/>
              </a:ext>
            </a:extLst>
          </p:cNvPr>
          <p:cNvSpPr/>
          <p:nvPr/>
        </p:nvSpPr>
        <p:spPr>
          <a:xfrm>
            <a:off x="5221603" y="3311432"/>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Preparation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Ready to change &amp; setting goals</a:t>
            </a:r>
          </a:p>
        </p:txBody>
      </p:sp>
      <p:sp>
        <p:nvSpPr>
          <p:cNvPr id="12" name="Oval 11">
            <a:extLst>
              <a:ext uri="{FF2B5EF4-FFF2-40B4-BE49-F238E27FC236}">
                <a16:creationId xmlns:a16="http://schemas.microsoft.com/office/drawing/2014/main" id="{2FBC7FC3-EB8D-CFF6-86E9-5FBC762CB195}"/>
              </a:ext>
            </a:extLst>
          </p:cNvPr>
          <p:cNvSpPr/>
          <p:nvPr/>
        </p:nvSpPr>
        <p:spPr>
          <a:xfrm>
            <a:off x="3662977" y="3779178"/>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Action</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Overt behaviour change</a:t>
            </a:r>
          </a:p>
        </p:txBody>
      </p:sp>
      <p:sp>
        <p:nvSpPr>
          <p:cNvPr id="13" name="Oval 12">
            <a:extLst>
              <a:ext uri="{FF2B5EF4-FFF2-40B4-BE49-F238E27FC236}">
                <a16:creationId xmlns:a16="http://schemas.microsoft.com/office/drawing/2014/main" id="{F2FD99BD-808E-4B7C-6ACE-6E6D22A919DF}"/>
              </a:ext>
            </a:extLst>
          </p:cNvPr>
          <p:cNvSpPr/>
          <p:nvPr/>
        </p:nvSpPr>
        <p:spPr>
          <a:xfrm>
            <a:off x="2114483" y="3178914"/>
            <a:ext cx="1343956" cy="1200528"/>
          </a:xfrm>
          <a:prstGeom prst="ellipse">
            <a:avLst/>
          </a:prstGeom>
          <a:solidFill>
            <a:schemeClr val="accent5">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AU" sz="900" b="1" dirty="0">
                <a:solidFill>
                  <a:schemeClr val="tx1"/>
                </a:solidFill>
                <a:latin typeface="Tw Cen MT" panose="020B0602020104020603" pitchFamily="34" charset="0"/>
              </a:rPr>
              <a:t>Maintenance</a:t>
            </a:r>
            <a:endParaRPr lang="en-AU" sz="800" b="1" dirty="0">
              <a:solidFill>
                <a:schemeClr val="tx1"/>
              </a:solidFill>
              <a:latin typeface="Tw Cen MT" panose="020B0602020104020603" pitchFamily="34" charset="0"/>
            </a:endParaRPr>
          </a:p>
          <a:p>
            <a:pPr algn="ctr"/>
            <a:r>
              <a:rPr lang="en-AU" sz="800" dirty="0">
                <a:solidFill>
                  <a:schemeClr val="tx1"/>
                </a:solidFill>
                <a:latin typeface="Tw Cen MT" panose="020B0602020104020603" pitchFamily="34" charset="0"/>
              </a:rPr>
              <a:t>Behaviour is maintained but vulnerable to relapse</a:t>
            </a:r>
          </a:p>
        </p:txBody>
      </p:sp>
      <p:pic>
        <p:nvPicPr>
          <p:cNvPr id="14" name="Graphic 13" descr="Circles with arrows outline">
            <a:extLst>
              <a:ext uri="{FF2B5EF4-FFF2-40B4-BE49-F238E27FC236}">
                <a16:creationId xmlns:a16="http://schemas.microsoft.com/office/drawing/2014/main" id="{06F254FC-261A-9D3E-468D-B5E9A89B1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915" y="2568596"/>
            <a:ext cx="914400" cy="914400"/>
          </a:xfrm>
          <a:prstGeom prst="rect">
            <a:avLst/>
          </a:prstGeom>
        </p:spPr>
      </p:pic>
      <p:cxnSp>
        <p:nvCxnSpPr>
          <p:cNvPr id="15" name="Straight Arrow Connector 14">
            <a:extLst>
              <a:ext uri="{FF2B5EF4-FFF2-40B4-BE49-F238E27FC236}">
                <a16:creationId xmlns:a16="http://schemas.microsoft.com/office/drawing/2014/main" id="{15533CBD-3291-13F2-0877-459FDA11870D}"/>
              </a:ext>
            </a:extLst>
          </p:cNvPr>
          <p:cNvCxnSpPr>
            <a:cxnSpLocks/>
          </p:cNvCxnSpPr>
          <p:nvPr/>
        </p:nvCxnSpPr>
        <p:spPr>
          <a:xfrm>
            <a:off x="5031188" y="1996658"/>
            <a:ext cx="286042" cy="13603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3C094C-0B0D-DA6F-E0A9-4A69FEC4A202}"/>
              </a:ext>
            </a:extLst>
          </p:cNvPr>
          <p:cNvCxnSpPr>
            <a:cxnSpLocks/>
          </p:cNvCxnSpPr>
          <p:nvPr/>
        </p:nvCxnSpPr>
        <p:spPr>
          <a:xfrm flipH="1">
            <a:off x="5879956" y="3013661"/>
            <a:ext cx="27251" cy="2857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F7465B-C00B-4922-DAD7-9C1EDAA1796C}"/>
              </a:ext>
            </a:extLst>
          </p:cNvPr>
          <p:cNvCxnSpPr>
            <a:cxnSpLocks/>
          </p:cNvCxnSpPr>
          <p:nvPr/>
        </p:nvCxnSpPr>
        <p:spPr>
          <a:xfrm flipH="1">
            <a:off x="5009833" y="4143341"/>
            <a:ext cx="237169" cy="13603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6C1EA7-149A-398D-7C9B-66205F1C0EFE}"/>
              </a:ext>
            </a:extLst>
          </p:cNvPr>
          <p:cNvCxnSpPr>
            <a:cxnSpLocks/>
          </p:cNvCxnSpPr>
          <p:nvPr/>
        </p:nvCxnSpPr>
        <p:spPr>
          <a:xfrm flipV="1">
            <a:off x="3492740" y="1914813"/>
            <a:ext cx="254638" cy="17341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092D8D-D00A-5ED9-6531-41FEB2A5E062}"/>
              </a:ext>
            </a:extLst>
          </p:cNvPr>
          <p:cNvCxnSpPr>
            <a:cxnSpLocks/>
          </p:cNvCxnSpPr>
          <p:nvPr/>
        </p:nvCxnSpPr>
        <p:spPr>
          <a:xfrm flipH="1" flipV="1">
            <a:off x="3413497" y="3986813"/>
            <a:ext cx="264986" cy="16362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CD774D-E6B4-9EC8-306F-39B820EA5979}"/>
              </a:ext>
            </a:extLst>
          </p:cNvPr>
          <p:cNvCxnSpPr>
            <a:cxnSpLocks/>
          </p:cNvCxnSpPr>
          <p:nvPr/>
        </p:nvCxnSpPr>
        <p:spPr>
          <a:xfrm flipV="1">
            <a:off x="2758359" y="2870203"/>
            <a:ext cx="28102" cy="27132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4078A33-9C6B-0F37-8748-4E1EDA4AE16C}"/>
              </a:ext>
            </a:extLst>
          </p:cNvPr>
          <p:cNvSpPr/>
          <p:nvPr/>
        </p:nvSpPr>
        <p:spPr>
          <a:xfrm>
            <a:off x="508655" y="2478695"/>
            <a:ext cx="1102639" cy="1004301"/>
          </a:xfrm>
          <a:prstGeom prst="ellipse">
            <a:avLst/>
          </a:prstGeom>
          <a:solidFill>
            <a:schemeClr val="accent6">
              <a:lumMod val="60000"/>
              <a:lumOff val="4000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900" b="1" dirty="0">
                <a:solidFill>
                  <a:schemeClr val="tx1"/>
                </a:solidFill>
                <a:latin typeface="Tw Cen MT" panose="020B0602020104020603" pitchFamily="34" charset="0"/>
              </a:rPr>
              <a:t>Termination</a:t>
            </a:r>
          </a:p>
          <a:p>
            <a:pPr algn="ctr"/>
            <a:r>
              <a:rPr lang="en-AU" sz="700" dirty="0">
                <a:solidFill>
                  <a:schemeClr val="tx1"/>
                </a:solidFill>
                <a:latin typeface="Tw Cen MT" panose="020B0602020104020603" pitchFamily="34" charset="0"/>
              </a:rPr>
              <a:t>Extended maintenance &amp; total confidence in maintaining behaviour</a:t>
            </a:r>
          </a:p>
        </p:txBody>
      </p:sp>
      <p:cxnSp>
        <p:nvCxnSpPr>
          <p:cNvPr id="22" name="Straight Arrow Connector 21">
            <a:extLst>
              <a:ext uri="{FF2B5EF4-FFF2-40B4-BE49-F238E27FC236}">
                <a16:creationId xmlns:a16="http://schemas.microsoft.com/office/drawing/2014/main" id="{5733378A-264A-C530-B83D-848819D4D333}"/>
              </a:ext>
            </a:extLst>
          </p:cNvPr>
          <p:cNvCxnSpPr>
            <a:cxnSpLocks/>
          </p:cNvCxnSpPr>
          <p:nvPr/>
        </p:nvCxnSpPr>
        <p:spPr>
          <a:xfrm flipH="1" flipV="1">
            <a:off x="1585409" y="3178914"/>
            <a:ext cx="576223" cy="30556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1">
            <a:extLst>
              <a:ext uri="{FF2B5EF4-FFF2-40B4-BE49-F238E27FC236}">
                <a16:creationId xmlns:a16="http://schemas.microsoft.com/office/drawing/2014/main" id="{21D0FEE7-DFC0-B10A-9EDC-7C56FF2AA281}"/>
              </a:ext>
            </a:extLst>
          </p:cNvPr>
          <p:cNvSpPr txBox="1">
            <a:spLocks/>
          </p:cNvSpPr>
          <p:nvPr/>
        </p:nvSpPr>
        <p:spPr>
          <a:xfrm>
            <a:off x="6935563" y="2049566"/>
            <a:ext cx="1948113"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AU" sz="1200" dirty="0">
              <a:latin typeface="Tw Cen MT" panose="020B0602020104020603" pitchFamily="34" charset="0"/>
            </a:endParaRPr>
          </a:p>
          <a:p>
            <a:pPr marL="0" indent="0" algn="ctr">
              <a:spcBef>
                <a:spcPts val="600"/>
              </a:spcBef>
              <a:buNone/>
            </a:pPr>
            <a:r>
              <a:rPr lang="en-AU" sz="1200" b="1" dirty="0">
                <a:latin typeface="Tw Cen MT" panose="020B0602020104020603" pitchFamily="34" charset="0"/>
              </a:rPr>
              <a:t>Progress through the stages </a:t>
            </a:r>
            <a:r>
              <a:rPr lang="en-AU" sz="1200" dirty="0">
                <a:latin typeface="Tw Cen MT" panose="020B0602020104020603" pitchFamily="34" charset="0"/>
              </a:rPr>
              <a:t>is</a:t>
            </a:r>
            <a:r>
              <a:rPr lang="en-AU" sz="1200" b="1" dirty="0">
                <a:latin typeface="Tw Cen MT" panose="020B0602020104020603" pitchFamily="34" charset="0"/>
              </a:rPr>
              <a:t> </a:t>
            </a:r>
            <a:r>
              <a:rPr lang="en-AU" sz="1200" dirty="0">
                <a:latin typeface="Tw Cen MT" panose="020B0602020104020603" pitchFamily="34" charset="0"/>
              </a:rPr>
              <a:t>mediated by decisional balance (e.g., costs versus benefits of the behaviour changes benefits of the behaviour change) and self-efficacy. </a:t>
            </a:r>
          </a:p>
          <a:p>
            <a:pPr algn="ctr">
              <a:spcBef>
                <a:spcPts val="600"/>
              </a:spcBef>
              <a:buFontTx/>
              <a:buChar char="-"/>
            </a:pPr>
            <a:endParaRPr lang="en-AU" sz="1200" dirty="0">
              <a:latin typeface="Tw Cen MT" panose="020B0602020104020603" pitchFamily="34" charset="0"/>
            </a:endParaRPr>
          </a:p>
          <a:p>
            <a:pPr algn="ctr">
              <a:spcBef>
                <a:spcPts val="600"/>
              </a:spcBef>
              <a:buFontTx/>
              <a:buChar char="-"/>
            </a:pPr>
            <a:endParaRPr lang="en-AU" sz="1400" dirty="0">
              <a:latin typeface="Tw Cen MT" panose="020B0602020104020603" pitchFamily="34" charset="0"/>
            </a:endParaRPr>
          </a:p>
        </p:txBody>
      </p:sp>
      <p:sp>
        <p:nvSpPr>
          <p:cNvPr id="24" name="Title 3">
            <a:extLst>
              <a:ext uri="{FF2B5EF4-FFF2-40B4-BE49-F238E27FC236}">
                <a16:creationId xmlns:a16="http://schemas.microsoft.com/office/drawing/2014/main" id="{9F9213D0-548B-185E-5D44-F660C45AA4E0}"/>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25" name="Title 3">
            <a:extLst>
              <a:ext uri="{FF2B5EF4-FFF2-40B4-BE49-F238E27FC236}">
                <a16:creationId xmlns:a16="http://schemas.microsoft.com/office/drawing/2014/main" id="{0E396E55-0178-3E70-AA1C-383B9B0065BE}"/>
              </a:ext>
            </a:extLst>
          </p:cNvPr>
          <p:cNvSpPr txBox="1">
            <a:spLocks/>
          </p:cNvSpPr>
          <p:nvPr/>
        </p:nvSpPr>
        <p:spPr>
          <a:xfrm>
            <a:off x="6704668" y="1544249"/>
            <a:ext cx="2263013"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 Transtheoretical Model (TTM)</a:t>
            </a:r>
          </a:p>
        </p:txBody>
      </p:sp>
    </p:spTree>
    <p:extLst>
      <p:ext uri="{BB962C8B-B14F-4D97-AF65-F5344CB8AC3E}">
        <p14:creationId xmlns:p14="http://schemas.microsoft.com/office/powerpoint/2010/main" val="561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9729A1-542C-36A1-ADAC-0B9BD2D939A8}"/>
              </a:ext>
            </a:extLst>
          </p:cNvPr>
          <p:cNvSpPr>
            <a:spLocks noGrp="1"/>
          </p:cNvSpPr>
          <p:nvPr>
            <p:ph type="sldNum" sz="quarter" idx="12"/>
          </p:nvPr>
        </p:nvSpPr>
        <p:spPr/>
        <p:txBody>
          <a:bodyPr/>
          <a:lstStyle/>
          <a:p>
            <a:fld id="{6AA10EC0-CC52-A246-A2C3-81389B6F8C64}" type="slidenum">
              <a:rPr lang="en-US" smtClean="0"/>
              <a:pPr/>
              <a:t>22</a:t>
            </a:fld>
            <a:endParaRPr lang="en-US" dirty="0"/>
          </a:p>
        </p:txBody>
      </p:sp>
      <p:sp>
        <p:nvSpPr>
          <p:cNvPr id="11" name="Slide Number Placeholder 2">
            <a:extLst>
              <a:ext uri="{FF2B5EF4-FFF2-40B4-BE49-F238E27FC236}">
                <a16:creationId xmlns:a16="http://schemas.microsoft.com/office/drawing/2014/main" id="{AC6F6959-BB0B-FCBE-8DB9-FCC9BB3B4185}"/>
              </a:ext>
            </a:extLst>
          </p:cNvPr>
          <p:cNvSpPr txBox="1">
            <a:spLocks/>
          </p:cNvSpPr>
          <p:nvPr/>
        </p:nvSpPr>
        <p:spPr>
          <a:xfrm>
            <a:off x="8686799" y="4752194"/>
            <a:ext cx="351137" cy="273844"/>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A10EC0-CC52-A246-A2C3-81389B6F8C64}" type="slidenum">
              <a:rPr lang="en-US" smtClean="0"/>
              <a:pPr/>
              <a:t>22</a:t>
            </a:fld>
            <a:endParaRPr lang="en-US" dirty="0"/>
          </a:p>
        </p:txBody>
      </p:sp>
      <p:sp>
        <p:nvSpPr>
          <p:cNvPr id="12" name="Content Placeholder 1">
            <a:extLst>
              <a:ext uri="{FF2B5EF4-FFF2-40B4-BE49-F238E27FC236}">
                <a16:creationId xmlns:a16="http://schemas.microsoft.com/office/drawing/2014/main" id="{9E207B79-C1F7-EB3E-6CA3-359697947A56}"/>
              </a:ext>
            </a:extLst>
          </p:cNvPr>
          <p:cNvSpPr txBox="1">
            <a:spLocks/>
          </p:cNvSpPr>
          <p:nvPr/>
        </p:nvSpPr>
        <p:spPr>
          <a:xfrm>
            <a:off x="556283" y="1492634"/>
            <a:ext cx="5185297" cy="3887323"/>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US" sz="1600" dirty="0">
              <a:latin typeface="Tw Cen MT" panose="020B0602020104020603" pitchFamily="34" charset="0"/>
            </a:endParaRPr>
          </a:p>
          <a:p>
            <a:pPr marL="0" indent="0">
              <a:spcBef>
                <a:spcPts val="600"/>
              </a:spcBef>
              <a:buNone/>
            </a:pPr>
            <a:endParaRPr lang="en-US" sz="1600" dirty="0">
              <a:latin typeface="Tw Cen MT" panose="020B0602020104020603" pitchFamily="34" charset="0"/>
            </a:endParaRPr>
          </a:p>
          <a:p>
            <a:pPr marL="0" indent="0">
              <a:spcBef>
                <a:spcPts val="100"/>
              </a:spcBef>
              <a:buNone/>
            </a:pPr>
            <a:endParaRPr lang="en-US" sz="1400" dirty="0"/>
          </a:p>
        </p:txBody>
      </p:sp>
      <p:sp>
        <p:nvSpPr>
          <p:cNvPr id="13" name="Content Placeholder 1">
            <a:extLst>
              <a:ext uri="{FF2B5EF4-FFF2-40B4-BE49-F238E27FC236}">
                <a16:creationId xmlns:a16="http://schemas.microsoft.com/office/drawing/2014/main" id="{AFBEF8C0-B5EF-657A-24F2-4D256CD706E3}"/>
              </a:ext>
            </a:extLst>
          </p:cNvPr>
          <p:cNvSpPr txBox="1">
            <a:spLocks/>
          </p:cNvSpPr>
          <p:nvPr/>
        </p:nvSpPr>
        <p:spPr>
          <a:xfrm>
            <a:off x="345967" y="1936698"/>
            <a:ext cx="2974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r>
              <a:rPr lang="en-AU" sz="1400" b="1" dirty="0">
                <a:latin typeface="Tw Cen MT" panose="020B0602020104020603" pitchFamily="34" charset="0"/>
              </a:rPr>
              <a:t>Benefits &amp; uses:</a:t>
            </a:r>
          </a:p>
          <a:p>
            <a:pPr>
              <a:spcBef>
                <a:spcPts val="600"/>
              </a:spcBef>
              <a:buFontTx/>
              <a:buChar char="-"/>
            </a:pPr>
            <a:r>
              <a:rPr lang="en-AU" sz="1200" dirty="0">
                <a:latin typeface="Tw Cen MT" panose="020B0602020104020603" pitchFamily="34" charset="0"/>
              </a:rPr>
              <a:t>Provides a framework for considering behaviour change &amp; readiness to change</a:t>
            </a:r>
          </a:p>
          <a:p>
            <a:pPr>
              <a:spcBef>
                <a:spcPts val="600"/>
              </a:spcBef>
              <a:buFontTx/>
              <a:buChar char="-"/>
            </a:pPr>
            <a:r>
              <a:rPr lang="en-AU" sz="1200" dirty="0">
                <a:latin typeface="Tw Cen MT" panose="020B0602020104020603" pitchFamily="34" charset="0"/>
              </a:rPr>
              <a:t>Recognition that different people are at different stages</a:t>
            </a:r>
            <a:endParaRPr lang="en-AU" sz="1400" dirty="0">
              <a:latin typeface="Tw Cen MT" panose="020B0602020104020603" pitchFamily="34" charset="0"/>
            </a:endParaRPr>
          </a:p>
          <a:p>
            <a:pPr>
              <a:spcBef>
                <a:spcPts val="600"/>
              </a:spcBef>
              <a:buFontTx/>
              <a:buChar char="-"/>
            </a:pPr>
            <a:r>
              <a:rPr lang="en-AU" sz="1200" dirty="0">
                <a:latin typeface="Tw Cen MT" panose="020B0602020104020603" pitchFamily="34" charset="0"/>
              </a:rPr>
              <a:t>Allows clinicians and researchers to make recommendations for people at each stage (Nig et al., 2011)</a:t>
            </a:r>
          </a:p>
          <a:p>
            <a:pPr>
              <a:spcBef>
                <a:spcPts val="600"/>
              </a:spcBef>
              <a:buFontTx/>
              <a:buChar char="-"/>
            </a:pPr>
            <a:r>
              <a:rPr lang="en-AU" sz="1200" dirty="0">
                <a:latin typeface="Tw Cen MT" panose="020B0602020104020603" pitchFamily="34" charset="0"/>
              </a:rPr>
              <a:t>Stages (in some cases) associated with proposed changes in self-efficacy and perception of benefits and barriers (pros vs. cons; Liu et al., 2018; Wright et al., 2009)</a:t>
            </a:r>
          </a:p>
        </p:txBody>
      </p:sp>
      <p:sp>
        <p:nvSpPr>
          <p:cNvPr id="14" name="Content Placeholder 1">
            <a:extLst>
              <a:ext uri="{FF2B5EF4-FFF2-40B4-BE49-F238E27FC236}">
                <a16:creationId xmlns:a16="http://schemas.microsoft.com/office/drawing/2014/main" id="{4CC28F36-878B-2276-60E5-B936BFFAA54F}"/>
              </a:ext>
            </a:extLst>
          </p:cNvPr>
          <p:cNvSpPr txBox="1">
            <a:spLocks/>
          </p:cNvSpPr>
          <p:nvPr/>
        </p:nvSpPr>
        <p:spPr>
          <a:xfrm>
            <a:off x="5851974" y="1723932"/>
            <a:ext cx="290759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600"/>
              </a:spcBef>
              <a:buNone/>
            </a:pPr>
            <a:endParaRPr lang="en-AU" sz="1400" b="1" dirty="0">
              <a:latin typeface="Tw Cen MT" panose="020B0602020104020603" pitchFamily="34" charset="0"/>
            </a:endParaRPr>
          </a:p>
          <a:p>
            <a:pPr marL="0" indent="0">
              <a:spcBef>
                <a:spcPts val="600"/>
              </a:spcBef>
              <a:buNone/>
            </a:pPr>
            <a:r>
              <a:rPr lang="en-AU" sz="1400" b="1" dirty="0">
                <a:latin typeface="Tw Cen MT" panose="020B0602020104020603" pitchFamily="34" charset="0"/>
              </a:rPr>
              <a:t>Limitations:</a:t>
            </a:r>
          </a:p>
          <a:p>
            <a:pPr>
              <a:spcBef>
                <a:spcPts val="600"/>
              </a:spcBef>
              <a:buFontTx/>
              <a:buChar char="-"/>
            </a:pPr>
            <a:r>
              <a:rPr lang="en-AU" sz="1200" dirty="0">
                <a:latin typeface="Tw Cen MT" panose="020B0602020104020603" pitchFamily="34" charset="0"/>
              </a:rPr>
              <a:t>Doesn’t fully consider: </a:t>
            </a:r>
          </a:p>
          <a:p>
            <a:pPr marL="446088" indent="-180975">
              <a:spcBef>
                <a:spcPts val="600"/>
              </a:spcBef>
            </a:pPr>
            <a:r>
              <a:rPr lang="en-AU" sz="1200" dirty="0">
                <a:latin typeface="Tw Cen MT" panose="020B0602020104020603" pitchFamily="34" charset="0"/>
              </a:rPr>
              <a:t>Past behaviour</a:t>
            </a:r>
          </a:p>
          <a:p>
            <a:pPr marL="446088" indent="-180975">
              <a:spcBef>
                <a:spcPts val="600"/>
              </a:spcBef>
            </a:pPr>
            <a:r>
              <a:rPr lang="en-AU" sz="1200" dirty="0">
                <a:latin typeface="Tw Cen MT" panose="020B0602020104020603" pitchFamily="34" charset="0"/>
              </a:rPr>
              <a:t>Social influences</a:t>
            </a:r>
          </a:p>
          <a:p>
            <a:pPr>
              <a:spcBef>
                <a:spcPts val="600"/>
              </a:spcBef>
              <a:buFontTx/>
              <a:buChar char="-"/>
            </a:pPr>
            <a:r>
              <a:rPr lang="en-AU" sz="1200" dirty="0">
                <a:latin typeface="Tw Cen MT" panose="020B0602020104020603" pitchFamily="34" charset="0"/>
              </a:rPr>
              <a:t>Value of the five independent stages is questionable</a:t>
            </a:r>
          </a:p>
          <a:p>
            <a:pPr>
              <a:spcBef>
                <a:spcPts val="600"/>
              </a:spcBef>
              <a:buFontTx/>
              <a:buChar char="-"/>
            </a:pPr>
            <a:r>
              <a:rPr lang="en-AU" sz="1200" dirty="0">
                <a:latin typeface="Tw Cen MT" panose="020B0602020104020603" pitchFamily="34" charset="0"/>
              </a:rPr>
              <a:t>How long does each last?</a:t>
            </a:r>
          </a:p>
          <a:p>
            <a:pPr>
              <a:spcBef>
                <a:spcPts val="600"/>
              </a:spcBef>
              <a:buFontTx/>
              <a:buChar char="-"/>
            </a:pPr>
            <a:r>
              <a:rPr lang="en-AU" sz="1200" dirty="0">
                <a:latin typeface="Tw Cen MT" panose="020B0602020104020603" pitchFamily="34" charset="0"/>
              </a:rPr>
              <a:t>Assumes (</a:t>
            </a:r>
            <a:r>
              <a:rPr lang="en-AU" sz="1200" i="1" dirty="0">
                <a:latin typeface="Tw Cen MT" panose="020B0602020104020603" pitchFamily="34" charset="0"/>
              </a:rPr>
              <a:t>questionable</a:t>
            </a:r>
            <a:r>
              <a:rPr lang="en-AU" sz="1200" dirty="0">
                <a:latin typeface="Tw Cen MT" panose="020B0602020104020603" pitchFamily="34" charset="0"/>
              </a:rPr>
              <a:t>) rational decision making process (i.e., decisional balance)</a:t>
            </a:r>
          </a:p>
          <a:p>
            <a:pPr>
              <a:spcBef>
                <a:spcPts val="600"/>
              </a:spcBef>
              <a:buFontTx/>
              <a:buChar char="-"/>
            </a:pPr>
            <a:endParaRPr lang="en-AU" sz="1200" dirty="0">
              <a:latin typeface="Tw Cen MT" panose="020B0602020104020603" pitchFamily="34" charset="0"/>
            </a:endParaRPr>
          </a:p>
          <a:p>
            <a:pPr>
              <a:spcBef>
                <a:spcPts val="600"/>
              </a:spcBef>
              <a:buFontTx/>
              <a:buChar char="-"/>
            </a:pPr>
            <a:endParaRPr lang="en-AU" sz="1400" dirty="0">
              <a:latin typeface="Tw Cen MT" panose="020B0602020104020603" pitchFamily="34" charset="0"/>
            </a:endParaRPr>
          </a:p>
        </p:txBody>
      </p:sp>
      <p:pic>
        <p:nvPicPr>
          <p:cNvPr id="16" name="Picture 2">
            <a:extLst>
              <a:ext uri="{FF2B5EF4-FFF2-40B4-BE49-F238E27FC236}">
                <a16:creationId xmlns:a16="http://schemas.microsoft.com/office/drawing/2014/main" id="{784987C6-F45D-1344-C77B-F742085D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896" y="2653518"/>
            <a:ext cx="2617078" cy="196690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
            <a:extLst>
              <a:ext uri="{FF2B5EF4-FFF2-40B4-BE49-F238E27FC236}">
                <a16:creationId xmlns:a16="http://schemas.microsoft.com/office/drawing/2014/main" id="{3F237C4E-1ABD-B0A9-84BB-8D2FEA98823A}"/>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18" name="Title 3">
            <a:extLst>
              <a:ext uri="{FF2B5EF4-FFF2-40B4-BE49-F238E27FC236}">
                <a16:creationId xmlns:a16="http://schemas.microsoft.com/office/drawing/2014/main" id="{31487CB8-DCEE-66F3-1AE6-06E67D74B39F}"/>
              </a:ext>
            </a:extLst>
          </p:cNvPr>
          <p:cNvSpPr txBox="1">
            <a:spLocks/>
          </p:cNvSpPr>
          <p:nvPr/>
        </p:nvSpPr>
        <p:spPr>
          <a:xfrm>
            <a:off x="2380349" y="1184371"/>
            <a:ext cx="4345603"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gn="ctr"/>
            <a:r>
              <a:rPr lang="en-US" sz="1800" dirty="0">
                <a:solidFill>
                  <a:schemeClr val="tx1"/>
                </a:solidFill>
              </a:rPr>
              <a:t>The Transtheoretical Model (TTM)</a:t>
            </a:r>
          </a:p>
        </p:txBody>
      </p:sp>
    </p:spTree>
    <p:extLst>
      <p:ext uri="{BB962C8B-B14F-4D97-AF65-F5344CB8AC3E}">
        <p14:creationId xmlns:p14="http://schemas.microsoft.com/office/powerpoint/2010/main" val="114720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23</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68441" y="1599310"/>
            <a:ext cx="4167369"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Basing dietary interventions on behaviour change theories (e.g., TPB, TTM/SoC)</a:t>
            </a:r>
            <a:endParaRPr lang="en-US" sz="1600" dirty="0">
              <a:latin typeface="Tw Cen MT" panose="020B0602020104020603" pitchFamily="34" charset="0"/>
            </a:endParaRPr>
          </a:p>
          <a:p>
            <a:r>
              <a:rPr lang="en-AU" sz="1400" dirty="0">
                <a:latin typeface="Tw Cen MT" panose="020B0602020104020603" pitchFamily="34" charset="0"/>
              </a:rPr>
              <a:t>Randomised</a:t>
            </a:r>
            <a:r>
              <a:rPr lang="en-US" sz="1400" dirty="0">
                <a:latin typeface="Tw Cen MT" panose="020B0602020104020603" pitchFamily="34" charset="0"/>
              </a:rPr>
              <a:t> controlled trials of dietary behaviour change using behaviour change models are more effective (Michie et al., 2009; Rigby et al., 2020)</a:t>
            </a:r>
          </a:p>
          <a:p>
            <a:r>
              <a:rPr lang="en-US" sz="1400" dirty="0">
                <a:latin typeface="Tw Cen MT" panose="020B0602020104020603" pitchFamily="34" charset="0"/>
              </a:rPr>
              <a:t>Most behaviour change interventions appear to use Social Cognitive Theory (</a:t>
            </a:r>
            <a:r>
              <a:rPr lang="en-US" sz="1400" dirty="0" err="1">
                <a:latin typeface="Tw Cen MT" panose="020B0602020104020603" pitchFamily="34" charset="0"/>
              </a:rPr>
              <a:t>Matenga-Ikihele</a:t>
            </a:r>
            <a:r>
              <a:rPr lang="en-US" sz="1400" dirty="0">
                <a:latin typeface="Tw Cen MT" panose="020B0602020104020603" pitchFamily="34" charset="0"/>
              </a:rPr>
              <a:t> et al., 2021; Rigby et al., 2020</a:t>
            </a:r>
            <a:r>
              <a:rPr lang="en-US" sz="1400" dirty="0"/>
              <a:t>)</a:t>
            </a:r>
          </a:p>
          <a:p>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err="1">
                <a:solidFill>
                  <a:srgbClr val="002060"/>
                </a:solidFill>
              </a:rPr>
              <a:t>Behaviour</a:t>
            </a:r>
            <a:r>
              <a:rPr lang="en-US" sz="1400" dirty="0">
                <a:solidFill>
                  <a:srgbClr val="002060"/>
                </a:solidFill>
              </a:rPr>
              <a:t> change models</a:t>
            </a:r>
            <a:endParaRPr lang="en-AU" sz="2400" dirty="0">
              <a:solidFill>
                <a:srgbClr val="002060"/>
              </a:solidFill>
            </a:endParaRPr>
          </a:p>
        </p:txBody>
      </p:sp>
      <p:sp>
        <p:nvSpPr>
          <p:cNvPr id="2" name="Oval 1">
            <a:extLst>
              <a:ext uri="{FF2B5EF4-FFF2-40B4-BE49-F238E27FC236}">
                <a16:creationId xmlns:a16="http://schemas.microsoft.com/office/drawing/2014/main" id="{2D332CFA-5423-4E03-939E-CB635A76AEC5}"/>
              </a:ext>
            </a:extLst>
          </p:cNvPr>
          <p:cNvSpPr/>
          <p:nvPr/>
        </p:nvSpPr>
        <p:spPr>
          <a:xfrm>
            <a:off x="5023705" y="1911335"/>
            <a:ext cx="1395045" cy="1320829"/>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Personal factors</a:t>
            </a:r>
          </a:p>
        </p:txBody>
      </p:sp>
      <p:sp>
        <p:nvSpPr>
          <p:cNvPr id="8" name="Oval 7">
            <a:extLst>
              <a:ext uri="{FF2B5EF4-FFF2-40B4-BE49-F238E27FC236}">
                <a16:creationId xmlns:a16="http://schemas.microsoft.com/office/drawing/2014/main" id="{F75CD75D-B1B1-417B-84B7-04EF2DD1DD42}"/>
              </a:ext>
            </a:extLst>
          </p:cNvPr>
          <p:cNvSpPr/>
          <p:nvPr/>
        </p:nvSpPr>
        <p:spPr>
          <a:xfrm>
            <a:off x="5986461" y="3410317"/>
            <a:ext cx="1395045" cy="1320830"/>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Environmental factors</a:t>
            </a:r>
          </a:p>
        </p:txBody>
      </p:sp>
      <p:sp>
        <p:nvSpPr>
          <p:cNvPr id="9" name="Oval 8">
            <a:extLst>
              <a:ext uri="{FF2B5EF4-FFF2-40B4-BE49-F238E27FC236}">
                <a16:creationId xmlns:a16="http://schemas.microsoft.com/office/drawing/2014/main" id="{1DCD11E9-524B-49A5-9EBA-ABEDA0737FE3}"/>
              </a:ext>
            </a:extLst>
          </p:cNvPr>
          <p:cNvSpPr/>
          <p:nvPr/>
        </p:nvSpPr>
        <p:spPr>
          <a:xfrm>
            <a:off x="6930901" y="1911336"/>
            <a:ext cx="1395045" cy="1320829"/>
          </a:xfrm>
          <a:prstGeom prst="ellipse">
            <a:avLst/>
          </a:prstGeom>
          <a:solidFill>
            <a:schemeClr val="accent5">
              <a:lumMod val="20000"/>
              <a:lumOff val="8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The behaviour</a:t>
            </a:r>
          </a:p>
        </p:txBody>
      </p:sp>
      <p:cxnSp>
        <p:nvCxnSpPr>
          <p:cNvPr id="5" name="Straight Arrow Connector 4">
            <a:extLst>
              <a:ext uri="{FF2B5EF4-FFF2-40B4-BE49-F238E27FC236}">
                <a16:creationId xmlns:a16="http://schemas.microsoft.com/office/drawing/2014/main" id="{85F1A015-08D1-4B8E-8A24-BA9F7E59D0C5}"/>
              </a:ext>
            </a:extLst>
          </p:cNvPr>
          <p:cNvCxnSpPr/>
          <p:nvPr/>
        </p:nvCxnSpPr>
        <p:spPr>
          <a:xfrm>
            <a:off x="6076584" y="3232165"/>
            <a:ext cx="140677" cy="178154"/>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87D615-99E6-4871-8EA1-23249306D507}"/>
              </a:ext>
            </a:extLst>
          </p:cNvPr>
          <p:cNvCxnSpPr>
            <a:cxnSpLocks/>
          </p:cNvCxnSpPr>
          <p:nvPr/>
        </p:nvCxnSpPr>
        <p:spPr>
          <a:xfrm>
            <a:off x="6525357" y="2571751"/>
            <a:ext cx="317255" cy="1"/>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84A058-C290-41F5-B0F0-FF7B4689194D}"/>
              </a:ext>
            </a:extLst>
          </p:cNvPr>
          <p:cNvCxnSpPr>
            <a:cxnSpLocks/>
          </p:cNvCxnSpPr>
          <p:nvPr/>
        </p:nvCxnSpPr>
        <p:spPr>
          <a:xfrm flipV="1">
            <a:off x="7032747" y="3232165"/>
            <a:ext cx="134083" cy="178153"/>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92C8321-81AB-45C6-9028-BB8A974E4D3B}"/>
              </a:ext>
            </a:extLst>
          </p:cNvPr>
          <p:cNvSpPr/>
          <p:nvPr/>
        </p:nvSpPr>
        <p:spPr>
          <a:xfrm>
            <a:off x="777278" y="3975142"/>
            <a:ext cx="3087967" cy="756005"/>
          </a:xfrm>
          <a:custGeom>
            <a:avLst/>
            <a:gdLst>
              <a:gd name="connsiteX0" fmla="*/ 0 w 3087967"/>
              <a:gd name="connsiteY0" fmla="*/ 126003 h 756005"/>
              <a:gd name="connsiteX1" fmla="*/ 126003 w 3087967"/>
              <a:gd name="connsiteY1" fmla="*/ 0 h 756005"/>
              <a:gd name="connsiteX2" fmla="*/ 749914 w 3087967"/>
              <a:gd name="connsiteY2" fmla="*/ 0 h 756005"/>
              <a:gd name="connsiteX3" fmla="*/ 1232028 w 3087967"/>
              <a:gd name="connsiteY3" fmla="*/ 0 h 756005"/>
              <a:gd name="connsiteX4" fmla="*/ 1742501 w 3087967"/>
              <a:gd name="connsiteY4" fmla="*/ 0 h 756005"/>
              <a:gd name="connsiteX5" fmla="*/ 2338053 w 3087967"/>
              <a:gd name="connsiteY5" fmla="*/ 0 h 756005"/>
              <a:gd name="connsiteX6" fmla="*/ 2961964 w 3087967"/>
              <a:gd name="connsiteY6" fmla="*/ 0 h 756005"/>
              <a:gd name="connsiteX7" fmla="*/ 3087967 w 3087967"/>
              <a:gd name="connsiteY7" fmla="*/ 126003 h 756005"/>
              <a:gd name="connsiteX8" fmla="*/ 3087967 w 3087967"/>
              <a:gd name="connsiteY8" fmla="*/ 630002 h 756005"/>
              <a:gd name="connsiteX9" fmla="*/ 2961964 w 3087967"/>
              <a:gd name="connsiteY9" fmla="*/ 756005 h 756005"/>
              <a:gd name="connsiteX10" fmla="*/ 2338053 w 3087967"/>
              <a:gd name="connsiteY10" fmla="*/ 756005 h 756005"/>
              <a:gd name="connsiteX11" fmla="*/ 1770860 w 3087967"/>
              <a:gd name="connsiteY11" fmla="*/ 756005 h 756005"/>
              <a:gd name="connsiteX12" fmla="*/ 1232028 w 3087967"/>
              <a:gd name="connsiteY12" fmla="*/ 756005 h 756005"/>
              <a:gd name="connsiteX13" fmla="*/ 721555 w 3087967"/>
              <a:gd name="connsiteY13" fmla="*/ 756005 h 756005"/>
              <a:gd name="connsiteX14" fmla="*/ 126003 w 3087967"/>
              <a:gd name="connsiteY14" fmla="*/ 756005 h 756005"/>
              <a:gd name="connsiteX15" fmla="*/ 0 w 3087967"/>
              <a:gd name="connsiteY15" fmla="*/ 630002 h 756005"/>
              <a:gd name="connsiteX16" fmla="*/ 0 w 3087967"/>
              <a:gd name="connsiteY16" fmla="*/ 126003 h 7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7967" h="756005" fill="none" extrusionOk="0">
                <a:moveTo>
                  <a:pt x="0" y="126003"/>
                </a:moveTo>
                <a:cubicBezTo>
                  <a:pt x="491" y="45039"/>
                  <a:pt x="52944" y="3703"/>
                  <a:pt x="126003" y="0"/>
                </a:cubicBezTo>
                <a:cubicBezTo>
                  <a:pt x="364842" y="-18620"/>
                  <a:pt x="561312" y="42920"/>
                  <a:pt x="749914" y="0"/>
                </a:cubicBezTo>
                <a:cubicBezTo>
                  <a:pt x="938516" y="-42920"/>
                  <a:pt x="1062001" y="50195"/>
                  <a:pt x="1232028" y="0"/>
                </a:cubicBezTo>
                <a:cubicBezTo>
                  <a:pt x="1402055" y="-50195"/>
                  <a:pt x="1616111" y="51901"/>
                  <a:pt x="1742501" y="0"/>
                </a:cubicBezTo>
                <a:cubicBezTo>
                  <a:pt x="1868891" y="-51901"/>
                  <a:pt x="2168012" y="34585"/>
                  <a:pt x="2338053" y="0"/>
                </a:cubicBezTo>
                <a:cubicBezTo>
                  <a:pt x="2508094" y="-34585"/>
                  <a:pt x="2733981" y="24096"/>
                  <a:pt x="2961964" y="0"/>
                </a:cubicBezTo>
                <a:cubicBezTo>
                  <a:pt x="3041371" y="8174"/>
                  <a:pt x="3086707" y="36020"/>
                  <a:pt x="3087967" y="126003"/>
                </a:cubicBezTo>
                <a:cubicBezTo>
                  <a:pt x="3137639" y="332124"/>
                  <a:pt x="3082938" y="488925"/>
                  <a:pt x="3087967" y="630002"/>
                </a:cubicBezTo>
                <a:cubicBezTo>
                  <a:pt x="3088427" y="716052"/>
                  <a:pt x="3024990" y="750442"/>
                  <a:pt x="2961964" y="756005"/>
                </a:cubicBezTo>
                <a:cubicBezTo>
                  <a:pt x="2734651" y="828512"/>
                  <a:pt x="2484371" y="681215"/>
                  <a:pt x="2338053" y="756005"/>
                </a:cubicBezTo>
                <a:cubicBezTo>
                  <a:pt x="2191735" y="830795"/>
                  <a:pt x="2015146" y="707135"/>
                  <a:pt x="1770860" y="756005"/>
                </a:cubicBezTo>
                <a:cubicBezTo>
                  <a:pt x="1526574" y="804875"/>
                  <a:pt x="1349506" y="693492"/>
                  <a:pt x="1232028" y="756005"/>
                </a:cubicBezTo>
                <a:cubicBezTo>
                  <a:pt x="1114550" y="818518"/>
                  <a:pt x="829728" y="732155"/>
                  <a:pt x="721555" y="756005"/>
                </a:cubicBezTo>
                <a:cubicBezTo>
                  <a:pt x="613382" y="779855"/>
                  <a:pt x="410775" y="755567"/>
                  <a:pt x="126003" y="756005"/>
                </a:cubicBezTo>
                <a:cubicBezTo>
                  <a:pt x="44720" y="766679"/>
                  <a:pt x="-2307" y="701781"/>
                  <a:pt x="0" y="630002"/>
                </a:cubicBezTo>
                <a:cubicBezTo>
                  <a:pt x="-37668" y="500334"/>
                  <a:pt x="7477" y="355471"/>
                  <a:pt x="0" y="126003"/>
                </a:cubicBezTo>
                <a:close/>
              </a:path>
              <a:path w="3087967" h="756005" stroke="0" extrusionOk="0">
                <a:moveTo>
                  <a:pt x="0" y="126003"/>
                </a:moveTo>
                <a:cubicBezTo>
                  <a:pt x="-2323" y="52261"/>
                  <a:pt x="74671" y="-5462"/>
                  <a:pt x="126003" y="0"/>
                </a:cubicBezTo>
                <a:cubicBezTo>
                  <a:pt x="265848" y="-23117"/>
                  <a:pt x="577406" y="38519"/>
                  <a:pt x="693195" y="0"/>
                </a:cubicBezTo>
                <a:cubicBezTo>
                  <a:pt x="808984" y="-38519"/>
                  <a:pt x="942321" y="49932"/>
                  <a:pt x="1175309" y="0"/>
                </a:cubicBezTo>
                <a:cubicBezTo>
                  <a:pt x="1408297" y="-49932"/>
                  <a:pt x="1514920" y="38150"/>
                  <a:pt x="1657422" y="0"/>
                </a:cubicBezTo>
                <a:cubicBezTo>
                  <a:pt x="1799924" y="-38150"/>
                  <a:pt x="1950866" y="5357"/>
                  <a:pt x="2167895" y="0"/>
                </a:cubicBezTo>
                <a:cubicBezTo>
                  <a:pt x="2384924" y="-5357"/>
                  <a:pt x="2782032" y="76224"/>
                  <a:pt x="2961964" y="0"/>
                </a:cubicBezTo>
                <a:cubicBezTo>
                  <a:pt x="3023099" y="-1058"/>
                  <a:pt x="3071502" y="52326"/>
                  <a:pt x="3087967" y="126003"/>
                </a:cubicBezTo>
                <a:cubicBezTo>
                  <a:pt x="3092968" y="255837"/>
                  <a:pt x="3030833" y="383301"/>
                  <a:pt x="3087967" y="630002"/>
                </a:cubicBezTo>
                <a:cubicBezTo>
                  <a:pt x="3090246" y="693902"/>
                  <a:pt x="3034072" y="749944"/>
                  <a:pt x="2961964" y="756005"/>
                </a:cubicBezTo>
                <a:cubicBezTo>
                  <a:pt x="2766048" y="757028"/>
                  <a:pt x="2541489" y="711941"/>
                  <a:pt x="2423131" y="756005"/>
                </a:cubicBezTo>
                <a:cubicBezTo>
                  <a:pt x="2304773" y="800069"/>
                  <a:pt x="2000684" y="740688"/>
                  <a:pt x="1855939" y="756005"/>
                </a:cubicBezTo>
                <a:cubicBezTo>
                  <a:pt x="1711194" y="771322"/>
                  <a:pt x="1516886" y="700190"/>
                  <a:pt x="1345466" y="756005"/>
                </a:cubicBezTo>
                <a:cubicBezTo>
                  <a:pt x="1174046" y="811820"/>
                  <a:pt x="929373" y="728589"/>
                  <a:pt x="806634" y="756005"/>
                </a:cubicBezTo>
                <a:cubicBezTo>
                  <a:pt x="683895" y="783421"/>
                  <a:pt x="300864" y="723336"/>
                  <a:pt x="126003" y="756005"/>
                </a:cubicBezTo>
                <a:cubicBezTo>
                  <a:pt x="55714" y="747492"/>
                  <a:pt x="-2549" y="709079"/>
                  <a:pt x="0" y="630002"/>
                </a:cubicBezTo>
                <a:cubicBezTo>
                  <a:pt x="-13256" y="409345"/>
                  <a:pt x="23764" y="352373"/>
                  <a:pt x="0" y="126003"/>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200" b="1" dirty="0">
                <a:latin typeface="Tw Cen MT" panose="020B0602020104020603" pitchFamily="34" charset="0"/>
              </a:rPr>
              <a:t>Discussion question</a:t>
            </a:r>
          </a:p>
          <a:p>
            <a:pPr algn="ctr">
              <a:spcAft>
                <a:spcPts val="1200"/>
              </a:spcAft>
            </a:pPr>
            <a:r>
              <a:rPr lang="en-US" sz="1100" dirty="0">
                <a:latin typeface="Tw Cen MT" panose="020B0602020104020603" pitchFamily="34" charset="0"/>
              </a:rPr>
              <a:t>Why might using </a:t>
            </a:r>
            <a:r>
              <a:rPr lang="en-US" sz="1100" dirty="0" err="1">
                <a:latin typeface="Tw Cen MT" panose="020B0602020104020603" pitchFamily="34" charset="0"/>
              </a:rPr>
              <a:t>behavioural</a:t>
            </a:r>
            <a:r>
              <a:rPr lang="en-US" sz="1100" dirty="0">
                <a:latin typeface="Tw Cen MT" panose="020B0602020104020603" pitchFamily="34" charset="0"/>
              </a:rPr>
              <a:t> change models improved intervention effectiveness?</a:t>
            </a:r>
          </a:p>
        </p:txBody>
      </p:sp>
      <p:sp>
        <p:nvSpPr>
          <p:cNvPr id="18" name="Content Placeholder 1">
            <a:extLst>
              <a:ext uri="{FF2B5EF4-FFF2-40B4-BE49-F238E27FC236}">
                <a16:creationId xmlns:a16="http://schemas.microsoft.com/office/drawing/2014/main" id="{185CAE95-234D-4114-954F-31B913F1961E}"/>
              </a:ext>
            </a:extLst>
          </p:cNvPr>
          <p:cNvSpPr txBox="1">
            <a:spLocks/>
          </p:cNvSpPr>
          <p:nvPr/>
        </p:nvSpPr>
        <p:spPr>
          <a:xfrm>
            <a:off x="4600298" y="1404020"/>
            <a:ext cx="4167369" cy="35242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400" b="1" dirty="0">
                <a:latin typeface="Tw Cen MT" panose="020B0602020104020603" pitchFamily="34" charset="0"/>
              </a:rPr>
              <a:t>Social Cognitive Theory (Bandura, 1986; 2008)</a:t>
            </a:r>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Tree>
    <p:extLst>
      <p:ext uri="{BB962C8B-B14F-4D97-AF65-F5344CB8AC3E}">
        <p14:creationId xmlns:p14="http://schemas.microsoft.com/office/powerpoint/2010/main" val="13160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6"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429585" y="1292882"/>
            <a:ext cx="4312265"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 Common interventions used to tackle poor diets &amp; obesity (Walls et al., 2011)</a:t>
            </a:r>
            <a:endParaRPr lang="en-US" sz="16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Common types of intervention</a:t>
            </a:r>
            <a:endParaRPr lang="en-AU" sz="2400" dirty="0">
              <a:solidFill>
                <a:srgbClr val="002060"/>
              </a:solidFill>
            </a:endParaRPr>
          </a:p>
        </p:txBody>
      </p:sp>
      <p:sp>
        <p:nvSpPr>
          <p:cNvPr id="13" name="Rectangle: Rounded Corners 12">
            <a:extLst>
              <a:ext uri="{FF2B5EF4-FFF2-40B4-BE49-F238E27FC236}">
                <a16:creationId xmlns:a16="http://schemas.microsoft.com/office/drawing/2014/main" id="{24F9FCD5-EF85-4F4B-8932-0EA7AE9E1D29}"/>
              </a:ext>
            </a:extLst>
          </p:cNvPr>
          <p:cNvSpPr/>
          <p:nvPr/>
        </p:nvSpPr>
        <p:spPr>
          <a:xfrm>
            <a:off x="237578" y="1988820"/>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5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600"/>
              </a:spcAft>
            </a:pPr>
            <a:r>
              <a:rPr lang="en-AU" sz="1200" dirty="0">
                <a:solidFill>
                  <a:schemeClr val="tx1"/>
                </a:solidFill>
                <a:latin typeface="Filson Pro Book" panose="02000000000000000000" pitchFamily="50" charset="0"/>
              </a:rPr>
              <a:t>Community-based interventions</a:t>
            </a:r>
          </a:p>
          <a:p>
            <a:r>
              <a:rPr lang="en-AU" sz="1200" dirty="0">
                <a:solidFill>
                  <a:schemeClr val="tx1"/>
                </a:solidFill>
                <a:latin typeface="Tw Cen MT" panose="020B0602020104020603" pitchFamily="34" charset="0"/>
              </a:rPr>
              <a:t>Building sport, exercise, and play facilities; hiring sports instructors;  adapting environment to encourage exercise behaviours (e.g., cycle paths); offering cooking classes changing school menus; encouraging active play among children</a:t>
            </a:r>
          </a:p>
          <a:p>
            <a:endParaRPr lang="en-AU" sz="105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a:t>
            </a:r>
            <a:r>
              <a:rPr lang="en-AU" sz="1050" dirty="0" err="1">
                <a:solidFill>
                  <a:schemeClr val="tx1"/>
                </a:solidFill>
                <a:latin typeface="Tw Cen MT" panose="020B0602020104020603" pitchFamily="34" charset="0"/>
              </a:rPr>
              <a:t>Haby</a:t>
            </a:r>
            <a:r>
              <a:rPr lang="en-AU" sz="1050" dirty="0">
                <a:solidFill>
                  <a:schemeClr val="tx1"/>
                </a:solidFill>
                <a:latin typeface="Tw Cen MT" panose="020B0602020104020603" pitchFamily="34" charset="0"/>
              </a:rPr>
              <a:t> et al., 2012)</a:t>
            </a:r>
            <a:endParaRPr lang="en-AU" sz="1200" dirty="0">
              <a:solidFill>
                <a:schemeClr val="tx1"/>
              </a:solidFill>
              <a:latin typeface="Tw Cen MT" panose="020B0602020104020603" pitchFamily="34" charset="0"/>
            </a:endParaRPr>
          </a:p>
          <a:p>
            <a:endParaRPr lang="en-AU" sz="1200" dirty="0">
              <a:solidFill>
                <a:schemeClr val="tx1"/>
              </a:solidFill>
              <a:latin typeface="Tw Cen MT" panose="020B0602020104020603" pitchFamily="34" charset="0"/>
            </a:endParaRPr>
          </a:p>
        </p:txBody>
      </p:sp>
      <p:sp>
        <p:nvSpPr>
          <p:cNvPr id="15" name="Rectangle: Rounded Corners 14">
            <a:extLst>
              <a:ext uri="{FF2B5EF4-FFF2-40B4-BE49-F238E27FC236}">
                <a16:creationId xmlns:a16="http://schemas.microsoft.com/office/drawing/2014/main" id="{5BC627FA-FC46-4190-A244-2733430438EC}"/>
              </a:ext>
            </a:extLst>
          </p:cNvPr>
          <p:cNvSpPr/>
          <p:nvPr/>
        </p:nvSpPr>
        <p:spPr>
          <a:xfrm>
            <a:off x="4662054" y="2002194"/>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60000"/>
                <a:lumOff val="4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AU" sz="1200" dirty="0">
                <a:solidFill>
                  <a:schemeClr val="tx1"/>
                </a:solidFill>
                <a:latin typeface="Filson Pro Book" panose="02000000000000000000" pitchFamily="50" charset="0"/>
              </a:rPr>
              <a:t>Drug therapies</a:t>
            </a:r>
          </a:p>
          <a:p>
            <a:pPr algn="ctr"/>
            <a:endParaRPr lang="en-AU" sz="1200" dirty="0">
              <a:solidFill>
                <a:schemeClr val="tx1"/>
              </a:solidFill>
              <a:latin typeface="Filson Pro Book" panose="02000000000000000000" pitchFamily="50" charset="0"/>
            </a:endParaRPr>
          </a:p>
          <a:p>
            <a:r>
              <a:rPr lang="en-AU" sz="1200" dirty="0">
                <a:solidFill>
                  <a:schemeClr val="tx1"/>
                </a:solidFill>
                <a:latin typeface="Tw Cen MT" panose="020B0602020104020603" pitchFamily="34" charset="0"/>
              </a:rPr>
              <a:t>There are a small number approved anti-obesity drugs available. </a:t>
            </a:r>
          </a:p>
          <a:p>
            <a:endParaRPr lang="en-AU" sz="1200" dirty="0">
              <a:solidFill>
                <a:schemeClr val="tx1"/>
              </a:solidFill>
              <a:latin typeface="Tw Cen MT" panose="020B0602020104020603" pitchFamily="34" charset="0"/>
            </a:endParaRPr>
          </a:p>
          <a:p>
            <a:r>
              <a:rPr lang="en-AU" sz="1200" dirty="0">
                <a:solidFill>
                  <a:schemeClr val="tx1"/>
                </a:solidFill>
                <a:latin typeface="Tw Cen MT" panose="020B0602020104020603" pitchFamily="34" charset="0"/>
              </a:rPr>
              <a:t>Most have shown limited efficacy and considerable adverse effects (many have been withdrawn from prescription /sale)</a:t>
            </a:r>
          </a:p>
          <a:p>
            <a:endParaRPr lang="en-AU" sz="1200" dirty="0">
              <a:solidFill>
                <a:schemeClr val="tx1"/>
              </a:solidFill>
              <a:latin typeface="Tw Cen MT" panose="020B0602020104020603" pitchFamily="34" charset="0"/>
            </a:endParaRPr>
          </a:p>
          <a:p>
            <a:endParaRPr lang="en-AU" sz="120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Cheung et al., 2013)</a:t>
            </a:r>
          </a:p>
        </p:txBody>
      </p:sp>
      <p:sp>
        <p:nvSpPr>
          <p:cNvPr id="19" name="Rectangle: Rounded Corners 18">
            <a:extLst>
              <a:ext uri="{FF2B5EF4-FFF2-40B4-BE49-F238E27FC236}">
                <a16:creationId xmlns:a16="http://schemas.microsoft.com/office/drawing/2014/main" id="{AA4AB9B6-469F-4C14-BA12-7EDF5C428861}"/>
              </a:ext>
            </a:extLst>
          </p:cNvPr>
          <p:cNvSpPr/>
          <p:nvPr/>
        </p:nvSpPr>
        <p:spPr>
          <a:xfrm>
            <a:off x="2429585" y="1988820"/>
            <a:ext cx="2016480" cy="2779480"/>
          </a:xfrm>
          <a:custGeom>
            <a:avLst/>
            <a:gdLst>
              <a:gd name="connsiteX0" fmla="*/ 0 w 2016480"/>
              <a:gd name="connsiteY0" fmla="*/ 336087 h 2779480"/>
              <a:gd name="connsiteX1" fmla="*/ 336087 w 2016480"/>
              <a:gd name="connsiteY1" fmla="*/ 0 h 2779480"/>
              <a:gd name="connsiteX2" fmla="*/ 770746 w 2016480"/>
              <a:gd name="connsiteY2" fmla="*/ 0 h 2779480"/>
              <a:gd name="connsiteX3" fmla="*/ 1232291 w 2016480"/>
              <a:gd name="connsiteY3" fmla="*/ 0 h 2779480"/>
              <a:gd name="connsiteX4" fmla="*/ 1680393 w 2016480"/>
              <a:gd name="connsiteY4" fmla="*/ 0 h 2779480"/>
              <a:gd name="connsiteX5" fmla="*/ 2016480 w 2016480"/>
              <a:gd name="connsiteY5" fmla="*/ 336087 h 2779480"/>
              <a:gd name="connsiteX6" fmla="*/ 2016480 w 2016480"/>
              <a:gd name="connsiteY6" fmla="*/ 905060 h 2779480"/>
              <a:gd name="connsiteX7" fmla="*/ 2016480 w 2016480"/>
              <a:gd name="connsiteY7" fmla="*/ 1368667 h 2779480"/>
              <a:gd name="connsiteX8" fmla="*/ 2016480 w 2016480"/>
              <a:gd name="connsiteY8" fmla="*/ 1853347 h 2779480"/>
              <a:gd name="connsiteX9" fmla="*/ 2016480 w 2016480"/>
              <a:gd name="connsiteY9" fmla="*/ 2443393 h 2779480"/>
              <a:gd name="connsiteX10" fmla="*/ 1680393 w 2016480"/>
              <a:gd name="connsiteY10" fmla="*/ 2779480 h 2779480"/>
              <a:gd name="connsiteX11" fmla="*/ 1232291 w 2016480"/>
              <a:gd name="connsiteY11" fmla="*/ 2779480 h 2779480"/>
              <a:gd name="connsiteX12" fmla="*/ 824518 w 2016480"/>
              <a:gd name="connsiteY12" fmla="*/ 2779480 h 2779480"/>
              <a:gd name="connsiteX13" fmla="*/ 336087 w 2016480"/>
              <a:gd name="connsiteY13" fmla="*/ 2779480 h 2779480"/>
              <a:gd name="connsiteX14" fmla="*/ 0 w 2016480"/>
              <a:gd name="connsiteY14" fmla="*/ 2443393 h 2779480"/>
              <a:gd name="connsiteX15" fmla="*/ 0 w 2016480"/>
              <a:gd name="connsiteY15" fmla="*/ 1937640 h 2779480"/>
              <a:gd name="connsiteX16" fmla="*/ 0 w 2016480"/>
              <a:gd name="connsiteY16" fmla="*/ 1389740 h 2779480"/>
              <a:gd name="connsiteX17" fmla="*/ 0 w 2016480"/>
              <a:gd name="connsiteY17" fmla="*/ 905060 h 2779480"/>
              <a:gd name="connsiteX18" fmla="*/ 0 w 2016480"/>
              <a:gd name="connsiteY18" fmla="*/ 336087 h 277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80" h="2779480" extrusionOk="0">
                <a:moveTo>
                  <a:pt x="0" y="336087"/>
                </a:moveTo>
                <a:cubicBezTo>
                  <a:pt x="33065" y="112813"/>
                  <a:pt x="130089" y="-1465"/>
                  <a:pt x="336087" y="0"/>
                </a:cubicBezTo>
                <a:cubicBezTo>
                  <a:pt x="466723" y="-39216"/>
                  <a:pt x="669704" y="18466"/>
                  <a:pt x="770746" y="0"/>
                </a:cubicBezTo>
                <a:cubicBezTo>
                  <a:pt x="871788" y="-18466"/>
                  <a:pt x="1095588" y="28880"/>
                  <a:pt x="1232291" y="0"/>
                </a:cubicBezTo>
                <a:cubicBezTo>
                  <a:pt x="1368995" y="-28880"/>
                  <a:pt x="1474597" y="33352"/>
                  <a:pt x="1680393" y="0"/>
                </a:cubicBezTo>
                <a:cubicBezTo>
                  <a:pt x="1820341" y="11943"/>
                  <a:pt x="2020912" y="196414"/>
                  <a:pt x="2016480" y="336087"/>
                </a:cubicBezTo>
                <a:cubicBezTo>
                  <a:pt x="2034130" y="596566"/>
                  <a:pt x="1991580" y="638267"/>
                  <a:pt x="2016480" y="905060"/>
                </a:cubicBezTo>
                <a:cubicBezTo>
                  <a:pt x="2041380" y="1171853"/>
                  <a:pt x="2001007" y="1199870"/>
                  <a:pt x="2016480" y="1368667"/>
                </a:cubicBezTo>
                <a:cubicBezTo>
                  <a:pt x="2031953" y="1537464"/>
                  <a:pt x="1980701" y="1729274"/>
                  <a:pt x="2016480" y="1853347"/>
                </a:cubicBezTo>
                <a:cubicBezTo>
                  <a:pt x="2052259" y="1977420"/>
                  <a:pt x="1982234" y="2258553"/>
                  <a:pt x="2016480" y="2443393"/>
                </a:cubicBezTo>
                <a:cubicBezTo>
                  <a:pt x="1981421" y="2599579"/>
                  <a:pt x="1868130" y="2768139"/>
                  <a:pt x="1680393" y="2779480"/>
                </a:cubicBezTo>
                <a:cubicBezTo>
                  <a:pt x="1471585" y="2799288"/>
                  <a:pt x="1427411" y="2739048"/>
                  <a:pt x="1232291" y="2779480"/>
                </a:cubicBezTo>
                <a:cubicBezTo>
                  <a:pt x="1037171" y="2819912"/>
                  <a:pt x="973497" y="2771772"/>
                  <a:pt x="824518" y="2779480"/>
                </a:cubicBezTo>
                <a:cubicBezTo>
                  <a:pt x="675539" y="2787188"/>
                  <a:pt x="507327" y="2775993"/>
                  <a:pt x="336087" y="2779480"/>
                </a:cubicBezTo>
                <a:cubicBezTo>
                  <a:pt x="101014" y="2795696"/>
                  <a:pt x="6379" y="2587211"/>
                  <a:pt x="0" y="2443393"/>
                </a:cubicBezTo>
                <a:cubicBezTo>
                  <a:pt x="-22470" y="2242300"/>
                  <a:pt x="38690" y="2080060"/>
                  <a:pt x="0" y="1937640"/>
                </a:cubicBezTo>
                <a:cubicBezTo>
                  <a:pt x="-38690" y="1795220"/>
                  <a:pt x="60709" y="1573772"/>
                  <a:pt x="0" y="1389740"/>
                </a:cubicBezTo>
                <a:cubicBezTo>
                  <a:pt x="-60709" y="1205708"/>
                  <a:pt x="48929" y="1046193"/>
                  <a:pt x="0" y="905060"/>
                </a:cubicBezTo>
                <a:cubicBezTo>
                  <a:pt x="-48929" y="763927"/>
                  <a:pt x="17411" y="462733"/>
                  <a:pt x="0" y="336087"/>
                </a:cubicBezTo>
                <a:close/>
              </a:path>
            </a:pathLst>
          </a:custGeom>
          <a:noFill/>
          <a:ln w="28575">
            <a:solidFill>
              <a:schemeClr val="accent5">
                <a:lumMod val="75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600"/>
              </a:spcAft>
            </a:pPr>
            <a:r>
              <a:rPr lang="en-AU" sz="1200" dirty="0">
                <a:solidFill>
                  <a:schemeClr val="tx1"/>
                </a:solidFill>
                <a:latin typeface="Filson Pro Book" panose="02000000000000000000" pitchFamily="50" charset="0"/>
              </a:rPr>
              <a:t>Social marketing campaigns</a:t>
            </a:r>
          </a:p>
          <a:p>
            <a:r>
              <a:rPr lang="en-AU" sz="1200" dirty="0">
                <a:solidFill>
                  <a:schemeClr val="tx1"/>
                </a:solidFill>
                <a:latin typeface="Tw Cen MT" panose="020B0602020104020603" pitchFamily="34" charset="0"/>
              </a:rPr>
              <a:t>Media campaigns that emphasise the importance of healthy eating and physical activity; media campaigns that emphasise the desirability of achieving a healthy body weight; social modelling as a behaviour change strategy </a:t>
            </a:r>
          </a:p>
          <a:p>
            <a:pPr algn="ctr"/>
            <a:endParaRPr lang="en-AU" sz="100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Evans et al., 2012)</a:t>
            </a:r>
            <a:endParaRPr lang="en-AU" sz="1200" dirty="0">
              <a:solidFill>
                <a:schemeClr val="tx1"/>
              </a:solidFill>
              <a:latin typeface="Tw Cen MT" panose="020B0602020104020603" pitchFamily="34" charset="0"/>
            </a:endParaRPr>
          </a:p>
        </p:txBody>
      </p:sp>
      <p:sp>
        <p:nvSpPr>
          <p:cNvPr id="20" name="Rectangle: Rounded Corners 19">
            <a:extLst>
              <a:ext uri="{FF2B5EF4-FFF2-40B4-BE49-F238E27FC236}">
                <a16:creationId xmlns:a16="http://schemas.microsoft.com/office/drawing/2014/main" id="{D24176D9-4170-4817-99DB-8C42FD4D4C29}"/>
              </a:ext>
            </a:extLst>
          </p:cNvPr>
          <p:cNvSpPr/>
          <p:nvPr/>
        </p:nvSpPr>
        <p:spPr>
          <a:xfrm>
            <a:off x="6854060" y="2002194"/>
            <a:ext cx="2016479" cy="2770312"/>
          </a:xfrm>
          <a:custGeom>
            <a:avLst/>
            <a:gdLst>
              <a:gd name="connsiteX0" fmla="*/ 0 w 2016479"/>
              <a:gd name="connsiteY0" fmla="*/ 336087 h 2770312"/>
              <a:gd name="connsiteX1" fmla="*/ 336087 w 2016479"/>
              <a:gd name="connsiteY1" fmla="*/ 0 h 2770312"/>
              <a:gd name="connsiteX2" fmla="*/ 770746 w 2016479"/>
              <a:gd name="connsiteY2" fmla="*/ 0 h 2770312"/>
              <a:gd name="connsiteX3" fmla="*/ 1232290 w 2016479"/>
              <a:gd name="connsiteY3" fmla="*/ 0 h 2770312"/>
              <a:gd name="connsiteX4" fmla="*/ 1680392 w 2016479"/>
              <a:gd name="connsiteY4" fmla="*/ 0 h 2770312"/>
              <a:gd name="connsiteX5" fmla="*/ 2016479 w 2016479"/>
              <a:gd name="connsiteY5" fmla="*/ 336087 h 2770312"/>
              <a:gd name="connsiteX6" fmla="*/ 2016479 w 2016479"/>
              <a:gd name="connsiteY6" fmla="*/ 902584 h 2770312"/>
              <a:gd name="connsiteX7" fmla="*/ 2016479 w 2016479"/>
              <a:gd name="connsiteY7" fmla="*/ 1364175 h 2770312"/>
              <a:gd name="connsiteX8" fmla="*/ 2016479 w 2016479"/>
              <a:gd name="connsiteY8" fmla="*/ 1846746 h 2770312"/>
              <a:gd name="connsiteX9" fmla="*/ 2016479 w 2016479"/>
              <a:gd name="connsiteY9" fmla="*/ 2434225 h 2770312"/>
              <a:gd name="connsiteX10" fmla="*/ 1680392 w 2016479"/>
              <a:gd name="connsiteY10" fmla="*/ 2770312 h 2770312"/>
              <a:gd name="connsiteX11" fmla="*/ 1232290 w 2016479"/>
              <a:gd name="connsiteY11" fmla="*/ 2770312 h 2770312"/>
              <a:gd name="connsiteX12" fmla="*/ 824518 w 2016479"/>
              <a:gd name="connsiteY12" fmla="*/ 2770312 h 2770312"/>
              <a:gd name="connsiteX13" fmla="*/ 336087 w 2016479"/>
              <a:gd name="connsiteY13" fmla="*/ 2770312 h 2770312"/>
              <a:gd name="connsiteX14" fmla="*/ 0 w 2016479"/>
              <a:gd name="connsiteY14" fmla="*/ 2434225 h 2770312"/>
              <a:gd name="connsiteX15" fmla="*/ 0 w 2016479"/>
              <a:gd name="connsiteY15" fmla="*/ 1930672 h 2770312"/>
              <a:gd name="connsiteX16" fmla="*/ 0 w 2016479"/>
              <a:gd name="connsiteY16" fmla="*/ 1385156 h 2770312"/>
              <a:gd name="connsiteX17" fmla="*/ 0 w 2016479"/>
              <a:gd name="connsiteY17" fmla="*/ 902584 h 2770312"/>
              <a:gd name="connsiteX18" fmla="*/ 0 w 2016479"/>
              <a:gd name="connsiteY18" fmla="*/ 336087 h 277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6479" h="2770312" extrusionOk="0">
                <a:moveTo>
                  <a:pt x="0" y="336087"/>
                </a:moveTo>
                <a:cubicBezTo>
                  <a:pt x="33065" y="112813"/>
                  <a:pt x="130089" y="-1465"/>
                  <a:pt x="336087" y="0"/>
                </a:cubicBezTo>
                <a:cubicBezTo>
                  <a:pt x="466723" y="-39216"/>
                  <a:pt x="669704" y="18466"/>
                  <a:pt x="770746" y="0"/>
                </a:cubicBezTo>
                <a:cubicBezTo>
                  <a:pt x="871788" y="-18466"/>
                  <a:pt x="1100913" y="33360"/>
                  <a:pt x="1232290" y="0"/>
                </a:cubicBezTo>
                <a:cubicBezTo>
                  <a:pt x="1363667" y="-33360"/>
                  <a:pt x="1474596" y="33352"/>
                  <a:pt x="1680392" y="0"/>
                </a:cubicBezTo>
                <a:cubicBezTo>
                  <a:pt x="1820340" y="11943"/>
                  <a:pt x="2020911" y="196414"/>
                  <a:pt x="2016479" y="336087"/>
                </a:cubicBezTo>
                <a:cubicBezTo>
                  <a:pt x="2018584" y="511331"/>
                  <a:pt x="1996019" y="770698"/>
                  <a:pt x="2016479" y="902584"/>
                </a:cubicBezTo>
                <a:cubicBezTo>
                  <a:pt x="2036939" y="1034470"/>
                  <a:pt x="2001234" y="1191385"/>
                  <a:pt x="2016479" y="1364175"/>
                </a:cubicBezTo>
                <a:cubicBezTo>
                  <a:pt x="2031724" y="1536965"/>
                  <a:pt x="2005454" y="1660205"/>
                  <a:pt x="2016479" y="1846746"/>
                </a:cubicBezTo>
                <a:cubicBezTo>
                  <a:pt x="2027504" y="2033287"/>
                  <a:pt x="1952926" y="2271722"/>
                  <a:pt x="2016479" y="2434225"/>
                </a:cubicBezTo>
                <a:cubicBezTo>
                  <a:pt x="1981420" y="2590411"/>
                  <a:pt x="1868129" y="2758971"/>
                  <a:pt x="1680392" y="2770312"/>
                </a:cubicBezTo>
                <a:cubicBezTo>
                  <a:pt x="1471584" y="2790120"/>
                  <a:pt x="1427410" y="2729880"/>
                  <a:pt x="1232290" y="2770312"/>
                </a:cubicBezTo>
                <a:cubicBezTo>
                  <a:pt x="1037170" y="2810744"/>
                  <a:pt x="968977" y="2753828"/>
                  <a:pt x="824518" y="2770312"/>
                </a:cubicBezTo>
                <a:cubicBezTo>
                  <a:pt x="680059" y="2786796"/>
                  <a:pt x="507327" y="2766825"/>
                  <a:pt x="336087" y="2770312"/>
                </a:cubicBezTo>
                <a:cubicBezTo>
                  <a:pt x="101014" y="2786528"/>
                  <a:pt x="6379" y="2578043"/>
                  <a:pt x="0" y="2434225"/>
                </a:cubicBezTo>
                <a:cubicBezTo>
                  <a:pt x="-11854" y="2211873"/>
                  <a:pt x="33774" y="2074279"/>
                  <a:pt x="0" y="1930672"/>
                </a:cubicBezTo>
                <a:cubicBezTo>
                  <a:pt x="-33774" y="1787065"/>
                  <a:pt x="29009" y="1587645"/>
                  <a:pt x="0" y="1385156"/>
                </a:cubicBezTo>
                <a:cubicBezTo>
                  <a:pt x="-29009" y="1182667"/>
                  <a:pt x="40509" y="1065605"/>
                  <a:pt x="0" y="902584"/>
                </a:cubicBezTo>
                <a:cubicBezTo>
                  <a:pt x="-40509" y="739563"/>
                  <a:pt x="62948" y="595021"/>
                  <a:pt x="0" y="336087"/>
                </a:cubicBezTo>
                <a:close/>
              </a:path>
            </a:pathLst>
          </a:custGeom>
          <a:noFill/>
          <a:ln w="28575">
            <a:solidFill>
              <a:schemeClr val="accent5">
                <a:lumMod val="40000"/>
                <a:lumOff val="60000"/>
              </a:schemeClr>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solidFill>
                  <a:schemeClr val="tx1"/>
                </a:solidFill>
                <a:latin typeface="Filson Pro Book" panose="02000000000000000000" pitchFamily="50" charset="0"/>
              </a:rPr>
              <a:t>Surgery</a:t>
            </a:r>
          </a:p>
          <a:p>
            <a:pPr algn="ctr"/>
            <a:endParaRPr lang="en-AU" sz="1200" dirty="0">
              <a:solidFill>
                <a:schemeClr val="tx1"/>
              </a:solidFill>
              <a:latin typeface="Filson Pro Book" panose="02000000000000000000" pitchFamily="50" charset="0"/>
            </a:endParaRPr>
          </a:p>
          <a:p>
            <a:pPr algn="ctr"/>
            <a:r>
              <a:rPr lang="en-AU" sz="1200" dirty="0">
                <a:solidFill>
                  <a:schemeClr val="tx1"/>
                </a:solidFill>
                <a:latin typeface="Tw Cen MT" panose="020B0602020104020603" pitchFamily="34" charset="0"/>
              </a:rPr>
              <a:t>Bariatric surgeries include gastric bypasses and sleeve gastrectomy</a:t>
            </a:r>
          </a:p>
          <a:p>
            <a:pPr algn="ctr"/>
            <a:r>
              <a:rPr lang="en-AU" sz="1200" dirty="0">
                <a:solidFill>
                  <a:schemeClr val="tx1"/>
                </a:solidFill>
                <a:latin typeface="Tw Cen MT" panose="020B0602020104020603" pitchFamily="34" charset="0"/>
              </a:rPr>
              <a:t>Typically only used in cases where: BMI &gt; 40, diet and exercise have failed, obesity–related comorbidities are present (diabetes, sleep apnoea)</a:t>
            </a:r>
          </a:p>
          <a:p>
            <a:pPr algn="ctr"/>
            <a:endParaRPr lang="en-AU" sz="1050" dirty="0">
              <a:solidFill>
                <a:schemeClr val="tx1"/>
              </a:solidFill>
              <a:latin typeface="Tw Cen MT" panose="020B0602020104020603" pitchFamily="34" charset="0"/>
            </a:endParaRPr>
          </a:p>
          <a:p>
            <a:pPr algn="ctr"/>
            <a:endParaRPr lang="en-AU" sz="1050" dirty="0">
              <a:solidFill>
                <a:schemeClr val="tx1"/>
              </a:solidFill>
              <a:latin typeface="Tw Cen MT" panose="020B0602020104020603" pitchFamily="34" charset="0"/>
            </a:endParaRPr>
          </a:p>
          <a:p>
            <a:pPr algn="ctr"/>
            <a:r>
              <a:rPr lang="en-AU" sz="1050" dirty="0">
                <a:solidFill>
                  <a:schemeClr val="tx1"/>
                </a:solidFill>
                <a:latin typeface="Tw Cen MT" panose="020B0602020104020603" pitchFamily="34" charset="0"/>
              </a:rPr>
              <a:t>(See also </a:t>
            </a:r>
            <a:r>
              <a:rPr lang="en-AU" sz="1050" dirty="0" err="1">
                <a:solidFill>
                  <a:schemeClr val="tx1"/>
                </a:solidFill>
                <a:latin typeface="Tw Cen MT" panose="020B0602020104020603" pitchFamily="34" charset="0"/>
              </a:rPr>
              <a:t>Glandt</a:t>
            </a:r>
            <a:r>
              <a:rPr lang="en-AU" sz="1050" dirty="0">
                <a:solidFill>
                  <a:schemeClr val="tx1"/>
                </a:solidFill>
                <a:latin typeface="Tw Cen MT" panose="020B0602020104020603" pitchFamily="34" charset="0"/>
              </a:rPr>
              <a:t> &amp; Raz, 2011)</a:t>
            </a:r>
          </a:p>
          <a:p>
            <a:pPr algn="ctr"/>
            <a:endParaRPr lang="en-AU" sz="1200" dirty="0">
              <a:solidFill>
                <a:schemeClr val="tx1"/>
              </a:solidFill>
              <a:latin typeface="Filson Pro Book" panose="02000000000000000000" pitchFamily="50" charset="0"/>
            </a:endParaRPr>
          </a:p>
        </p:txBody>
      </p:sp>
    </p:spTree>
    <p:extLst>
      <p:ext uri="{BB962C8B-B14F-4D97-AF65-F5344CB8AC3E}">
        <p14:creationId xmlns:p14="http://schemas.microsoft.com/office/powerpoint/2010/main" val="1623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3758018" y="1458617"/>
            <a:ext cx="4980217" cy="362201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Aft>
                <a:spcPts val="600"/>
              </a:spcAft>
              <a:buNone/>
            </a:pPr>
            <a:r>
              <a:rPr lang="en-US" sz="1600" b="1" dirty="0">
                <a:latin typeface="Tw Cen MT" panose="020B0602020104020603" pitchFamily="34" charset="0"/>
              </a:rPr>
              <a:t> Ways forward (Walls et al., 2011) with obesity campaigns:</a:t>
            </a:r>
          </a:p>
          <a:p>
            <a:pPr>
              <a:spcAft>
                <a:spcPts val="600"/>
              </a:spcAft>
              <a:buFontTx/>
              <a:buChar char="-"/>
            </a:pPr>
            <a:r>
              <a:rPr lang="en-US" sz="1400" dirty="0">
                <a:latin typeface="Tw Cen MT" panose="020B0602020104020603" pitchFamily="34" charset="0"/>
              </a:rPr>
              <a:t>Strategies reliant on individual behaviour change are unlikely to be effective </a:t>
            </a:r>
          </a:p>
          <a:p>
            <a:pPr>
              <a:spcAft>
                <a:spcPts val="600"/>
              </a:spcAft>
              <a:buFontTx/>
              <a:buChar char="-"/>
            </a:pPr>
            <a:r>
              <a:rPr lang="en-US" sz="1400" dirty="0">
                <a:latin typeface="Tw Cen MT" panose="020B0602020104020603" pitchFamily="34" charset="0"/>
              </a:rPr>
              <a:t>The “individual choice” approach is insufficient</a:t>
            </a:r>
          </a:p>
          <a:p>
            <a:pPr>
              <a:spcAft>
                <a:spcPts val="600"/>
              </a:spcAft>
              <a:buFontTx/>
              <a:buChar char="-"/>
            </a:pPr>
            <a:r>
              <a:rPr lang="en-US" sz="1400" dirty="0">
                <a:latin typeface="Tw Cen MT" panose="020B0602020104020603" pitchFamily="34" charset="0"/>
              </a:rPr>
              <a:t>Society-wide changes that facilitate dietary behaviour change are needed </a:t>
            </a:r>
          </a:p>
          <a:p>
            <a:pPr>
              <a:spcAft>
                <a:spcPts val="600"/>
              </a:spcAft>
              <a:buFontTx/>
              <a:buChar char="-"/>
            </a:pPr>
            <a:r>
              <a:rPr lang="en-US" sz="1400" dirty="0">
                <a:latin typeface="Tw Cen MT" panose="020B0602020104020603" pitchFamily="34" charset="0"/>
              </a:rPr>
              <a:t>Regulation in other areas of public health has proved extremely effective (e.g., seat belts, smoking, vaccinations)</a:t>
            </a:r>
          </a:p>
          <a:p>
            <a:pPr>
              <a:spcAft>
                <a:spcPts val="600"/>
              </a:spcAft>
              <a:buFontTx/>
              <a:buChar char="-"/>
            </a:pPr>
            <a:r>
              <a:rPr lang="en-US" sz="1400" dirty="0">
                <a:latin typeface="Tw Cen MT" panose="020B0602020104020603" pitchFamily="34" charset="0"/>
              </a:rPr>
              <a:t>Regulatory approaches reduce inequalities in obesity</a:t>
            </a:r>
          </a:p>
          <a:p>
            <a:pPr>
              <a:spcAft>
                <a:spcPts val="600"/>
              </a:spcAft>
              <a:buFontTx/>
              <a:buChar char="-"/>
            </a:pPr>
            <a:endParaRPr lang="en-US" sz="1600" dirty="0">
              <a:latin typeface="Tw Cen MT" panose="020B0602020104020603" pitchFamily="34" charset="0"/>
            </a:endParaRPr>
          </a:p>
          <a:p>
            <a:endParaRPr lang="en-US" sz="1400" dirty="0">
              <a:latin typeface="Tw Cen MT" panose="020B0602020104020603" pitchFamily="34" charset="0"/>
            </a:endParaRPr>
          </a:p>
          <a:p>
            <a:pPr marL="0" indent="0">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421426"/>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p>
          <a:p>
            <a:r>
              <a:rPr lang="en-US" sz="1400" dirty="0">
                <a:solidFill>
                  <a:srgbClr val="002060"/>
                </a:solidFill>
              </a:rPr>
              <a:t>The need for regulatory change</a:t>
            </a:r>
            <a:endParaRPr lang="en-AU" sz="2400" dirty="0">
              <a:solidFill>
                <a:srgbClr val="002060"/>
              </a:solidFill>
            </a:endParaRPr>
          </a:p>
        </p:txBody>
      </p:sp>
      <p:sp>
        <p:nvSpPr>
          <p:cNvPr id="8" name="Rectangle: Rounded Corners 7">
            <a:extLst>
              <a:ext uri="{FF2B5EF4-FFF2-40B4-BE49-F238E27FC236}">
                <a16:creationId xmlns:a16="http://schemas.microsoft.com/office/drawing/2014/main" id="{8F7EEEBE-B3E8-416B-B1D5-66CD316B9204}"/>
              </a:ext>
            </a:extLst>
          </p:cNvPr>
          <p:cNvSpPr/>
          <p:nvPr/>
        </p:nvSpPr>
        <p:spPr>
          <a:xfrm>
            <a:off x="273564" y="1596919"/>
            <a:ext cx="3315455" cy="3095096"/>
          </a:xfrm>
          <a:custGeom>
            <a:avLst/>
            <a:gdLst>
              <a:gd name="connsiteX0" fmla="*/ 0 w 3315455"/>
              <a:gd name="connsiteY0" fmla="*/ 515860 h 3095096"/>
              <a:gd name="connsiteX1" fmla="*/ 515860 w 3315455"/>
              <a:gd name="connsiteY1" fmla="*/ 0 h 3095096"/>
              <a:gd name="connsiteX2" fmla="*/ 1018282 w 3315455"/>
              <a:gd name="connsiteY2" fmla="*/ 0 h 3095096"/>
              <a:gd name="connsiteX3" fmla="*/ 1612053 w 3315455"/>
              <a:gd name="connsiteY3" fmla="*/ 0 h 3095096"/>
              <a:gd name="connsiteX4" fmla="*/ 2205824 w 3315455"/>
              <a:gd name="connsiteY4" fmla="*/ 0 h 3095096"/>
              <a:gd name="connsiteX5" fmla="*/ 2799595 w 3315455"/>
              <a:gd name="connsiteY5" fmla="*/ 0 h 3095096"/>
              <a:gd name="connsiteX6" fmla="*/ 3315455 w 3315455"/>
              <a:gd name="connsiteY6" fmla="*/ 515860 h 3095096"/>
              <a:gd name="connsiteX7" fmla="*/ 3315455 w 3315455"/>
              <a:gd name="connsiteY7" fmla="*/ 1072972 h 3095096"/>
              <a:gd name="connsiteX8" fmla="*/ 3315455 w 3315455"/>
              <a:gd name="connsiteY8" fmla="*/ 1588816 h 3095096"/>
              <a:gd name="connsiteX9" fmla="*/ 3315455 w 3315455"/>
              <a:gd name="connsiteY9" fmla="*/ 2084026 h 3095096"/>
              <a:gd name="connsiteX10" fmla="*/ 3315455 w 3315455"/>
              <a:gd name="connsiteY10" fmla="*/ 2579236 h 3095096"/>
              <a:gd name="connsiteX11" fmla="*/ 2799595 w 3315455"/>
              <a:gd name="connsiteY11" fmla="*/ 3095096 h 3095096"/>
              <a:gd name="connsiteX12" fmla="*/ 2205824 w 3315455"/>
              <a:gd name="connsiteY12" fmla="*/ 3095096 h 3095096"/>
              <a:gd name="connsiteX13" fmla="*/ 1634890 w 3315455"/>
              <a:gd name="connsiteY13" fmla="*/ 3095096 h 3095096"/>
              <a:gd name="connsiteX14" fmla="*/ 1132468 w 3315455"/>
              <a:gd name="connsiteY14" fmla="*/ 3095096 h 3095096"/>
              <a:gd name="connsiteX15" fmla="*/ 515860 w 3315455"/>
              <a:gd name="connsiteY15" fmla="*/ 3095096 h 3095096"/>
              <a:gd name="connsiteX16" fmla="*/ 0 w 3315455"/>
              <a:gd name="connsiteY16" fmla="*/ 2579236 h 3095096"/>
              <a:gd name="connsiteX17" fmla="*/ 0 w 3315455"/>
              <a:gd name="connsiteY17" fmla="*/ 2084026 h 3095096"/>
              <a:gd name="connsiteX18" fmla="*/ 0 w 3315455"/>
              <a:gd name="connsiteY18" fmla="*/ 1526914 h 3095096"/>
              <a:gd name="connsiteX19" fmla="*/ 0 w 3315455"/>
              <a:gd name="connsiteY19" fmla="*/ 1072972 h 3095096"/>
              <a:gd name="connsiteX20" fmla="*/ 0 w 3315455"/>
              <a:gd name="connsiteY20" fmla="*/ 515860 h 309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5455" h="3095096" fill="none" extrusionOk="0">
                <a:moveTo>
                  <a:pt x="0" y="515860"/>
                </a:moveTo>
                <a:cubicBezTo>
                  <a:pt x="-14230" y="220063"/>
                  <a:pt x="227874" y="16611"/>
                  <a:pt x="515860" y="0"/>
                </a:cubicBezTo>
                <a:cubicBezTo>
                  <a:pt x="743393" y="-25385"/>
                  <a:pt x="849245" y="46605"/>
                  <a:pt x="1018282" y="0"/>
                </a:cubicBezTo>
                <a:cubicBezTo>
                  <a:pt x="1187319" y="-46605"/>
                  <a:pt x="1426992" y="26178"/>
                  <a:pt x="1612053" y="0"/>
                </a:cubicBezTo>
                <a:cubicBezTo>
                  <a:pt x="1797114" y="-26178"/>
                  <a:pt x="2057318" y="10124"/>
                  <a:pt x="2205824" y="0"/>
                </a:cubicBezTo>
                <a:cubicBezTo>
                  <a:pt x="2354330" y="-10124"/>
                  <a:pt x="2607303" y="64353"/>
                  <a:pt x="2799595" y="0"/>
                </a:cubicBezTo>
                <a:cubicBezTo>
                  <a:pt x="3085148" y="23315"/>
                  <a:pt x="3304656" y="221806"/>
                  <a:pt x="3315455" y="515860"/>
                </a:cubicBezTo>
                <a:cubicBezTo>
                  <a:pt x="3330069" y="770222"/>
                  <a:pt x="3275051" y="800913"/>
                  <a:pt x="3315455" y="1072972"/>
                </a:cubicBezTo>
                <a:cubicBezTo>
                  <a:pt x="3355859" y="1345031"/>
                  <a:pt x="3310258" y="1349820"/>
                  <a:pt x="3315455" y="1588816"/>
                </a:cubicBezTo>
                <a:cubicBezTo>
                  <a:pt x="3320652" y="1827812"/>
                  <a:pt x="3265692" y="1953035"/>
                  <a:pt x="3315455" y="2084026"/>
                </a:cubicBezTo>
                <a:cubicBezTo>
                  <a:pt x="3365218" y="2215017"/>
                  <a:pt x="3282081" y="2431475"/>
                  <a:pt x="3315455" y="2579236"/>
                </a:cubicBezTo>
                <a:cubicBezTo>
                  <a:pt x="3394725" y="2877485"/>
                  <a:pt x="3106647" y="3093240"/>
                  <a:pt x="2799595" y="3095096"/>
                </a:cubicBezTo>
                <a:cubicBezTo>
                  <a:pt x="2654531" y="3136395"/>
                  <a:pt x="2333528" y="3077026"/>
                  <a:pt x="2205824" y="3095096"/>
                </a:cubicBezTo>
                <a:cubicBezTo>
                  <a:pt x="2078120" y="3113166"/>
                  <a:pt x="1873032" y="3041034"/>
                  <a:pt x="1634890" y="3095096"/>
                </a:cubicBezTo>
                <a:cubicBezTo>
                  <a:pt x="1396748" y="3149158"/>
                  <a:pt x="1256979" y="3069984"/>
                  <a:pt x="1132468" y="3095096"/>
                </a:cubicBezTo>
                <a:cubicBezTo>
                  <a:pt x="1007957" y="3120208"/>
                  <a:pt x="639876" y="3066082"/>
                  <a:pt x="515860" y="3095096"/>
                </a:cubicBezTo>
                <a:cubicBezTo>
                  <a:pt x="209743" y="3101345"/>
                  <a:pt x="33666" y="2871834"/>
                  <a:pt x="0" y="2579236"/>
                </a:cubicBezTo>
                <a:cubicBezTo>
                  <a:pt x="-9793" y="2341079"/>
                  <a:pt x="42744" y="2237645"/>
                  <a:pt x="0" y="2084026"/>
                </a:cubicBezTo>
                <a:cubicBezTo>
                  <a:pt x="-42744" y="1930407"/>
                  <a:pt x="24150" y="1725055"/>
                  <a:pt x="0" y="1526914"/>
                </a:cubicBezTo>
                <a:cubicBezTo>
                  <a:pt x="-24150" y="1328773"/>
                  <a:pt x="53779" y="1192915"/>
                  <a:pt x="0" y="1072972"/>
                </a:cubicBezTo>
                <a:cubicBezTo>
                  <a:pt x="-53779" y="953029"/>
                  <a:pt x="54559" y="758448"/>
                  <a:pt x="0" y="515860"/>
                </a:cubicBezTo>
                <a:close/>
              </a:path>
              <a:path w="3315455" h="3095096" stroke="0" extrusionOk="0">
                <a:moveTo>
                  <a:pt x="0" y="515860"/>
                </a:moveTo>
                <a:cubicBezTo>
                  <a:pt x="-40327" y="158882"/>
                  <a:pt x="255267" y="-7272"/>
                  <a:pt x="515860" y="0"/>
                </a:cubicBezTo>
                <a:cubicBezTo>
                  <a:pt x="682440" y="-24419"/>
                  <a:pt x="933641" y="34131"/>
                  <a:pt x="1086794" y="0"/>
                </a:cubicBezTo>
                <a:cubicBezTo>
                  <a:pt x="1239947" y="-34131"/>
                  <a:pt x="1391322" y="52601"/>
                  <a:pt x="1589215" y="0"/>
                </a:cubicBezTo>
                <a:cubicBezTo>
                  <a:pt x="1787108" y="-52601"/>
                  <a:pt x="1970721" y="34048"/>
                  <a:pt x="2091637" y="0"/>
                </a:cubicBezTo>
                <a:cubicBezTo>
                  <a:pt x="2212553" y="-34048"/>
                  <a:pt x="2502500" y="21371"/>
                  <a:pt x="2799595" y="0"/>
                </a:cubicBezTo>
                <a:cubicBezTo>
                  <a:pt x="3103211" y="-12271"/>
                  <a:pt x="3313811" y="248925"/>
                  <a:pt x="3315455" y="515860"/>
                </a:cubicBezTo>
                <a:cubicBezTo>
                  <a:pt x="3342166" y="679471"/>
                  <a:pt x="3269804" y="843732"/>
                  <a:pt x="3315455" y="969803"/>
                </a:cubicBezTo>
                <a:cubicBezTo>
                  <a:pt x="3361106" y="1095874"/>
                  <a:pt x="3283075" y="1282899"/>
                  <a:pt x="3315455" y="1485647"/>
                </a:cubicBezTo>
                <a:cubicBezTo>
                  <a:pt x="3347835" y="1688395"/>
                  <a:pt x="3300366" y="1844883"/>
                  <a:pt x="3315455" y="2001491"/>
                </a:cubicBezTo>
                <a:cubicBezTo>
                  <a:pt x="3330544" y="2158099"/>
                  <a:pt x="3248400" y="2325994"/>
                  <a:pt x="3315455" y="2579236"/>
                </a:cubicBezTo>
                <a:cubicBezTo>
                  <a:pt x="3325268" y="2869609"/>
                  <a:pt x="3016939" y="3051955"/>
                  <a:pt x="2799595" y="3095096"/>
                </a:cubicBezTo>
                <a:cubicBezTo>
                  <a:pt x="2592900" y="3101728"/>
                  <a:pt x="2531938" y="3080125"/>
                  <a:pt x="2274336" y="3095096"/>
                </a:cubicBezTo>
                <a:cubicBezTo>
                  <a:pt x="2016734" y="3110067"/>
                  <a:pt x="1889252" y="3058925"/>
                  <a:pt x="1726240" y="3095096"/>
                </a:cubicBezTo>
                <a:cubicBezTo>
                  <a:pt x="1563228" y="3131267"/>
                  <a:pt x="1328079" y="3025512"/>
                  <a:pt x="1109631" y="3095096"/>
                </a:cubicBezTo>
                <a:cubicBezTo>
                  <a:pt x="891183" y="3164680"/>
                  <a:pt x="777574" y="3077876"/>
                  <a:pt x="515860" y="3095096"/>
                </a:cubicBezTo>
                <a:cubicBezTo>
                  <a:pt x="196493" y="3111200"/>
                  <a:pt x="-15668" y="2830288"/>
                  <a:pt x="0" y="2579236"/>
                </a:cubicBezTo>
                <a:cubicBezTo>
                  <a:pt x="-44886" y="2325659"/>
                  <a:pt x="36411" y="2279157"/>
                  <a:pt x="0" y="2022124"/>
                </a:cubicBezTo>
                <a:cubicBezTo>
                  <a:pt x="-36411" y="1765091"/>
                  <a:pt x="9572" y="1751564"/>
                  <a:pt x="0" y="1526914"/>
                </a:cubicBezTo>
                <a:cubicBezTo>
                  <a:pt x="-9572" y="1302264"/>
                  <a:pt x="43197" y="1199023"/>
                  <a:pt x="0" y="1011070"/>
                </a:cubicBezTo>
                <a:cubicBezTo>
                  <a:pt x="-43197" y="823117"/>
                  <a:pt x="19859" y="745769"/>
                  <a:pt x="0" y="515860"/>
                </a:cubicBezTo>
                <a:close/>
              </a:path>
            </a:pathLst>
          </a:custGeom>
          <a:ln>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1200"/>
              </a:spcAft>
            </a:pPr>
            <a:r>
              <a:rPr lang="en-US" sz="1400" b="1" dirty="0">
                <a:latin typeface="Tw Cen MT" panose="020B0602020104020603" pitchFamily="34" charset="0"/>
              </a:rPr>
              <a:t>Frieden et al.’s (2017) three-pronged strategy</a:t>
            </a:r>
            <a:endParaRPr lang="en-US" sz="1200" dirty="0">
              <a:latin typeface="Tw Cen MT" panose="020B0602020104020603" pitchFamily="34" charset="0"/>
            </a:endParaRPr>
          </a:p>
          <a:p>
            <a:pPr marL="228600" indent="-228600">
              <a:spcAft>
                <a:spcPts val="1200"/>
              </a:spcAft>
              <a:buAutoNum type="arabicPeriod"/>
            </a:pPr>
            <a:r>
              <a:rPr lang="en-US" sz="1200" dirty="0">
                <a:latin typeface="Tw Cen MT" panose="020B0602020104020603" pitchFamily="34" charset="0"/>
              </a:rPr>
              <a:t>Food pricing adjustments (subsidies on fruits and vegetables and taxation is applied to energy-dense and nutrient-poor foods)</a:t>
            </a:r>
          </a:p>
          <a:p>
            <a:pPr marL="228600" indent="-228600">
              <a:spcAft>
                <a:spcPts val="1200"/>
              </a:spcAft>
              <a:buAutoNum type="arabicPeriod"/>
            </a:pPr>
            <a:r>
              <a:rPr lang="en-US" sz="1200" dirty="0">
                <a:latin typeface="Tw Cen MT" panose="020B0602020104020603" pitchFamily="34" charset="0"/>
              </a:rPr>
              <a:t>Increasing exposure to healthy food and decreasing exposure to unhealthy food  display and location restrictions)</a:t>
            </a:r>
          </a:p>
          <a:p>
            <a:pPr marL="228600" indent="-228600">
              <a:spcAft>
                <a:spcPts val="1200"/>
              </a:spcAft>
              <a:buAutoNum type="arabicPeriod"/>
            </a:pPr>
            <a:r>
              <a:rPr lang="en-US" sz="1200" dirty="0">
                <a:latin typeface="Tw Cen MT" panose="020B0602020104020603" pitchFamily="34" charset="0"/>
              </a:rPr>
              <a:t>Improving the image of healthy food and making unhealthy food less attractive ( restrictions on advertising and presentation of foods)</a:t>
            </a:r>
          </a:p>
        </p:txBody>
      </p:sp>
    </p:spTree>
    <p:extLst>
      <p:ext uri="{BB962C8B-B14F-4D97-AF65-F5344CB8AC3E}">
        <p14:creationId xmlns:p14="http://schemas.microsoft.com/office/powerpoint/2010/main" val="33101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26</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1800" dirty="0">
              <a:solidFill>
                <a:srgbClr val="002060"/>
              </a:solidFill>
              <a:latin typeface="Tw Cen MT" panose="020B0602020104020603" pitchFamily="34" charset="0"/>
            </a:endParaRPr>
          </a:p>
          <a:p>
            <a:pPr>
              <a:spcBef>
                <a:spcPts val="100"/>
              </a:spcBef>
              <a:spcAft>
                <a:spcPts val="1200"/>
              </a:spcAft>
            </a:pPr>
            <a:r>
              <a:rPr lang="en-US" sz="1600" dirty="0">
                <a:solidFill>
                  <a:srgbClr val="002060"/>
                </a:solidFill>
                <a:latin typeface="Tw Cen MT" panose="020B0602020104020603" pitchFamily="34" charset="0"/>
              </a:rPr>
              <a:t>Should we have a sugar tax in the UK?</a:t>
            </a:r>
          </a:p>
          <a:p>
            <a:pPr>
              <a:spcBef>
                <a:spcPts val="100"/>
              </a:spcBef>
              <a:spcAft>
                <a:spcPts val="1200"/>
              </a:spcAft>
            </a:pPr>
            <a:r>
              <a:rPr lang="en-US" sz="1600" dirty="0">
                <a:solidFill>
                  <a:srgbClr val="002060"/>
                </a:solidFill>
                <a:latin typeface="Tw Cen MT" panose="020B0602020104020603" pitchFamily="34" charset="0"/>
              </a:rPr>
              <a:t>Why or why not?</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What do you think?</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Do some research: What does the evidence say?</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Login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findings and suggestions</a:t>
            </a:r>
          </a:p>
          <a:p>
            <a:pPr marL="285750" indent="-285750">
              <a:spcBef>
                <a:spcPts val="100"/>
              </a:spcBef>
              <a:spcAft>
                <a:spcPts val="1200"/>
              </a:spcAft>
              <a:buFont typeface="Arial" panose="020B0604020202020204" pitchFamily="34" charset="0"/>
              <a:buChar char="•"/>
            </a:pPr>
            <a:r>
              <a:rPr lang="en-US" sz="14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How can we promote healthy eating behaviour?</a:t>
            </a:r>
            <a:br>
              <a:rPr lang="en-US" sz="3600" dirty="0">
                <a:solidFill>
                  <a:srgbClr val="002060"/>
                </a:solidFill>
              </a:rPr>
            </a:br>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AU" sz="1600" b="0" i="0" dirty="0">
                  <a:solidFill>
                    <a:srgbClr val="252B36"/>
                  </a:solidFill>
                  <a:effectLst/>
                  <a:latin typeface="MentiText"/>
                </a:rPr>
                <a:t> </a:t>
              </a:r>
              <a:r>
                <a:rPr lang="en-AU" sz="1600" b="1" dirty="0">
                  <a:solidFill>
                    <a:srgbClr val="252B36"/>
                  </a:solidFill>
                  <a:latin typeface="MentiText"/>
                </a:rPr>
                <a:t>TBC</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32063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27</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466683"/>
            <a:ext cx="7362077" cy="789958"/>
          </a:xfrm>
        </p:spPr>
        <p:txBody>
          <a:bodyPr>
            <a:normAutofit fontScale="90000"/>
          </a:bodyPr>
          <a:lstStyle/>
          <a:p>
            <a:pPr algn="ctr"/>
            <a:r>
              <a:rPr lang="en-US" sz="4400" dirty="0">
                <a:solidFill>
                  <a:srgbClr val="002060"/>
                </a:solidFill>
              </a:rPr>
              <a:t>Next week: Easter break</a:t>
            </a:r>
            <a:br>
              <a:rPr lang="en-US" sz="4400" dirty="0">
                <a:solidFill>
                  <a:srgbClr val="002060"/>
                </a:solidFill>
              </a:rPr>
            </a:br>
            <a:br>
              <a:rPr lang="en-US" sz="4400" dirty="0">
                <a:solidFill>
                  <a:srgbClr val="002060"/>
                </a:solidFill>
              </a:rPr>
            </a:br>
            <a:br>
              <a:rPr lang="en-US" sz="4400" dirty="0">
                <a:solidFill>
                  <a:srgbClr val="002060"/>
                </a:solidFill>
              </a:rPr>
            </a:br>
            <a:br>
              <a:rPr lang="en-US" sz="4400" dirty="0">
                <a:solidFill>
                  <a:srgbClr val="002060"/>
                </a:solidFill>
              </a:rPr>
            </a:br>
            <a:br>
              <a:rPr lang="en-US" sz="4400" dirty="0">
                <a:solidFill>
                  <a:srgbClr val="002060"/>
                </a:solidFill>
              </a:rPr>
            </a:br>
            <a:endParaRPr lang="en-AU" sz="5400" b="0" i="1" u="sng" dirty="0">
              <a:solidFill>
                <a:srgbClr val="002060"/>
              </a:solidFill>
            </a:endParaRPr>
          </a:p>
        </p:txBody>
      </p:sp>
      <p:pic>
        <p:nvPicPr>
          <p:cNvPr id="2050" name="Picture 2" descr="25 Memes to Celebrate Your Last Day at Work | Fairygodboss">
            <a:extLst>
              <a:ext uri="{FF2B5EF4-FFF2-40B4-BE49-F238E27FC236}">
                <a16:creationId xmlns:a16="http://schemas.microsoft.com/office/drawing/2014/main" id="{CAF067BE-AD51-441A-AE9B-B310FF4AC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822" y="1975612"/>
            <a:ext cx="3710354" cy="277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514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7D1FA-CF82-4A7C-8E8B-B797261B13DF}"/>
              </a:ext>
            </a:extLst>
          </p:cNvPr>
          <p:cNvSpPr>
            <a:spLocks noGrp="1"/>
          </p:cNvSpPr>
          <p:nvPr>
            <p:ph sz="half" idx="13"/>
          </p:nvPr>
        </p:nvSpPr>
        <p:spPr>
          <a:xfrm>
            <a:off x="402571" y="1378864"/>
            <a:ext cx="6723786" cy="3398762"/>
          </a:xfrm>
        </p:spPr>
        <p:txBody>
          <a:bodyPr/>
          <a:lstStyle/>
          <a:p>
            <a:pPr marL="0" indent="0">
              <a:buNone/>
            </a:pPr>
            <a:endParaRPr lang="en-US" sz="1800" dirty="0">
              <a:latin typeface="Tw Cen MT" panose="020B0602020104020603" pitchFamily="34" charset="0"/>
            </a:endParaRPr>
          </a:p>
          <a:p>
            <a:pPr marL="0" indent="0">
              <a:buNone/>
            </a:pPr>
            <a:r>
              <a:rPr lang="en-US" sz="1800" dirty="0">
                <a:latin typeface="Tw Cen MT" panose="020B0602020104020603" pitchFamily="34" charset="0"/>
              </a:rPr>
              <a:t>If an image in this slideshow does not have a link to the source posted below it, then I have either taken the picture myself or taken it from the site </a:t>
            </a:r>
            <a:r>
              <a:rPr lang="en-US" sz="1800" dirty="0">
                <a:latin typeface="Tw Cen MT" panose="020B0602020104020603" pitchFamily="34" charset="0"/>
                <a:hlinkClick r:id="rId2"/>
              </a:rPr>
              <a:t>www.unsplash.com</a:t>
            </a:r>
            <a:r>
              <a:rPr lang="en-US" sz="1800" dirty="0">
                <a:latin typeface="Tw Cen MT" panose="020B0602020104020603" pitchFamily="34" charset="0"/>
              </a:rPr>
              <a:t> and clicking the image will take you to the original source on </a:t>
            </a:r>
            <a:r>
              <a:rPr lang="en-US" sz="1800" i="1" dirty="0" err="1">
                <a:latin typeface="Tw Cen MT" panose="020B0602020104020603" pitchFamily="34" charset="0"/>
              </a:rPr>
              <a:t>unsplash</a:t>
            </a:r>
            <a:r>
              <a:rPr lang="en-US" sz="1800" i="1" dirty="0">
                <a:latin typeface="Tw Cen MT" panose="020B0602020104020603" pitchFamily="34" charset="0"/>
              </a:rPr>
              <a:t>.</a:t>
            </a:r>
          </a:p>
          <a:p>
            <a:pPr marL="0" indent="0">
              <a:buNone/>
            </a:pPr>
            <a:endParaRPr lang="en-US" sz="1800" i="1" dirty="0">
              <a:latin typeface="Tw Cen MT" panose="020B0602020104020603" pitchFamily="34" charset="0"/>
            </a:endParaRPr>
          </a:p>
          <a:p>
            <a:pPr marL="0" indent="0">
              <a:buNone/>
            </a:pPr>
            <a:endParaRPr lang="en-US" sz="1800" i="1" dirty="0">
              <a:latin typeface="Tw Cen MT" panose="020B0602020104020603" pitchFamily="34" charset="0"/>
            </a:endParaRPr>
          </a:p>
          <a:p>
            <a:pPr marL="0" indent="0">
              <a:buNone/>
            </a:pPr>
            <a:endParaRPr lang="en-US" sz="1800" i="1" dirty="0">
              <a:latin typeface="Tw Cen MT" panose="020B0602020104020603" pitchFamily="34" charset="0"/>
            </a:endParaRPr>
          </a:p>
          <a:p>
            <a:pPr marL="0" indent="0">
              <a:buNone/>
            </a:pPr>
            <a:endParaRPr lang="en-AU" dirty="0"/>
          </a:p>
        </p:txBody>
      </p:sp>
      <p:sp>
        <p:nvSpPr>
          <p:cNvPr id="3" name="Slide Number Placeholder 2">
            <a:extLst>
              <a:ext uri="{FF2B5EF4-FFF2-40B4-BE49-F238E27FC236}">
                <a16:creationId xmlns:a16="http://schemas.microsoft.com/office/drawing/2014/main" id="{78725133-A7CC-46E9-8656-F0FDC02A5BD0}"/>
              </a:ext>
            </a:extLst>
          </p:cNvPr>
          <p:cNvSpPr>
            <a:spLocks noGrp="1"/>
          </p:cNvSpPr>
          <p:nvPr>
            <p:ph type="sldNum" sz="quarter" idx="12"/>
          </p:nvPr>
        </p:nvSpPr>
        <p:spPr/>
        <p:txBody>
          <a:bodyPr/>
          <a:lstStyle/>
          <a:p>
            <a:fld id="{6AA10EC0-CC52-A246-A2C3-81389B6F8C64}" type="slidenum">
              <a:rPr lang="en-US" smtClean="0"/>
              <a:pPr/>
              <a:t>28</a:t>
            </a:fld>
            <a:endParaRPr lang="en-US" dirty="0"/>
          </a:p>
        </p:txBody>
      </p:sp>
      <p:sp>
        <p:nvSpPr>
          <p:cNvPr id="4" name="Title 3">
            <a:extLst>
              <a:ext uri="{FF2B5EF4-FFF2-40B4-BE49-F238E27FC236}">
                <a16:creationId xmlns:a16="http://schemas.microsoft.com/office/drawing/2014/main" id="{9D691349-CA1C-4905-A6B2-12AC58326282}"/>
              </a:ext>
            </a:extLst>
          </p:cNvPr>
          <p:cNvSpPr>
            <a:spLocks noGrp="1"/>
          </p:cNvSpPr>
          <p:nvPr>
            <p:ph type="title"/>
          </p:nvPr>
        </p:nvSpPr>
        <p:spPr/>
        <p:txBody>
          <a:bodyPr/>
          <a:lstStyle/>
          <a:p>
            <a:r>
              <a:rPr lang="en-US" dirty="0">
                <a:solidFill>
                  <a:srgbClr val="002060"/>
                </a:solidFill>
              </a:rPr>
              <a:t>Credits &amp; Sources</a:t>
            </a:r>
            <a:endParaRPr lang="en-AU" dirty="0">
              <a:solidFill>
                <a:srgbClr val="002060"/>
              </a:solidFill>
            </a:endParaRPr>
          </a:p>
        </p:txBody>
      </p:sp>
    </p:spTree>
    <p:extLst>
      <p:ext uri="{BB962C8B-B14F-4D97-AF65-F5344CB8AC3E}">
        <p14:creationId xmlns:p14="http://schemas.microsoft.com/office/powerpoint/2010/main" val="230167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53432"/>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Abarca</a:t>
            </a:r>
            <a:r>
              <a:rPr lang="en-AU" sz="1200" dirty="0">
                <a:latin typeface="Tw Cen MT" panose="020B0602020104020603" pitchFamily="34" charset="0"/>
              </a:rPr>
              <a:t>-Gómez, L., </a:t>
            </a:r>
            <a:r>
              <a:rPr lang="en-AU" sz="1200" dirty="0" err="1">
                <a:latin typeface="Tw Cen MT" panose="020B0602020104020603" pitchFamily="34" charset="0"/>
              </a:rPr>
              <a:t>Abdeen</a:t>
            </a:r>
            <a:r>
              <a:rPr lang="en-AU" sz="1200" dirty="0">
                <a:latin typeface="Tw Cen MT" panose="020B0602020104020603" pitchFamily="34" charset="0"/>
              </a:rPr>
              <a:t>, Z. A., Hamid, Z. A., Abu-</a:t>
            </a:r>
            <a:r>
              <a:rPr lang="en-AU" sz="1200" dirty="0" err="1">
                <a:latin typeface="Tw Cen MT" panose="020B0602020104020603" pitchFamily="34" charset="0"/>
              </a:rPr>
              <a:t>Rmeileh</a:t>
            </a:r>
            <a:r>
              <a:rPr lang="en-AU" sz="1200" dirty="0">
                <a:latin typeface="Tw Cen MT" panose="020B0602020104020603" pitchFamily="34" charset="0"/>
              </a:rPr>
              <a:t>, N. M., Acosta-Cazares, B., </a:t>
            </a:r>
            <a:r>
              <a:rPr lang="en-AU" sz="1200" dirty="0" err="1">
                <a:latin typeface="Tw Cen MT" panose="020B0602020104020603" pitchFamily="34" charset="0"/>
              </a:rPr>
              <a:t>Acuin</a:t>
            </a:r>
            <a:r>
              <a:rPr lang="en-AU" sz="1200" dirty="0">
                <a:latin typeface="Tw Cen MT" panose="020B0602020104020603" pitchFamily="34" charset="0"/>
              </a:rPr>
              <a:t>, C., Adams, R. J., </a:t>
            </a:r>
            <a:r>
              <a:rPr lang="en-AU" sz="1200" dirty="0" err="1">
                <a:latin typeface="Tw Cen MT" panose="020B0602020104020603" pitchFamily="34" charset="0"/>
              </a:rPr>
              <a:t>Aekplakorn</a:t>
            </a:r>
            <a:r>
              <a:rPr lang="en-AU" sz="1200" dirty="0">
                <a:latin typeface="Tw Cen MT" panose="020B0602020104020603" pitchFamily="34" charset="0"/>
              </a:rPr>
              <a:t>, W., </a:t>
            </a:r>
            <a:r>
              <a:rPr lang="en-AU" sz="1200" dirty="0" err="1">
                <a:latin typeface="Tw Cen MT" panose="020B0602020104020603" pitchFamily="34" charset="0"/>
              </a:rPr>
              <a:t>Afsana</a:t>
            </a:r>
            <a:r>
              <a:rPr lang="en-AU" sz="1200" dirty="0">
                <a:latin typeface="Tw Cen MT" panose="020B0602020104020603" pitchFamily="34" charset="0"/>
              </a:rPr>
              <a:t>, K., Aguilar-Salinas, C. A., Agyemang, C., </a:t>
            </a:r>
            <a:r>
              <a:rPr lang="en-AU" sz="1200" dirty="0" err="1">
                <a:latin typeface="Tw Cen MT" panose="020B0602020104020603" pitchFamily="34" charset="0"/>
              </a:rPr>
              <a:t>Ahmadvand</a:t>
            </a:r>
            <a:r>
              <a:rPr lang="en-AU" sz="1200" dirty="0">
                <a:latin typeface="Tw Cen MT" panose="020B0602020104020603" pitchFamily="34" charset="0"/>
              </a:rPr>
              <a:t>, A., Ahrens, W., </a:t>
            </a:r>
            <a:r>
              <a:rPr lang="en-AU" sz="1200" dirty="0" err="1">
                <a:latin typeface="Tw Cen MT" panose="020B0602020104020603" pitchFamily="34" charset="0"/>
              </a:rPr>
              <a:t>Ajlouni</a:t>
            </a:r>
            <a:r>
              <a:rPr lang="en-AU" sz="1200" dirty="0">
                <a:latin typeface="Tw Cen MT" panose="020B0602020104020603" pitchFamily="34" charset="0"/>
              </a:rPr>
              <a:t>, K., </a:t>
            </a:r>
            <a:r>
              <a:rPr lang="en-AU" sz="1200" dirty="0" err="1">
                <a:latin typeface="Tw Cen MT" panose="020B0602020104020603" pitchFamily="34" charset="0"/>
              </a:rPr>
              <a:t>Akhtaeva</a:t>
            </a:r>
            <a:r>
              <a:rPr lang="en-AU" sz="1200" dirty="0">
                <a:latin typeface="Tw Cen MT" panose="020B0602020104020603" pitchFamily="34" charset="0"/>
              </a:rPr>
              <a:t>, N., Al-</a:t>
            </a:r>
            <a:r>
              <a:rPr lang="en-AU" sz="1200" dirty="0" err="1">
                <a:latin typeface="Tw Cen MT" panose="020B0602020104020603" pitchFamily="34" charset="0"/>
              </a:rPr>
              <a:t>Hazzaa</a:t>
            </a:r>
            <a:r>
              <a:rPr lang="en-AU" sz="1200" dirty="0">
                <a:latin typeface="Tw Cen MT" panose="020B0602020104020603" pitchFamily="34" charset="0"/>
              </a:rPr>
              <a:t>, H. M., Al-Othman, A. R., Al-</a:t>
            </a:r>
            <a:r>
              <a:rPr lang="en-AU" sz="1200" dirty="0" err="1">
                <a:latin typeface="Tw Cen MT" panose="020B0602020104020603" pitchFamily="34" charset="0"/>
              </a:rPr>
              <a:t>Raddadi</a:t>
            </a:r>
            <a:r>
              <a:rPr lang="en-AU" sz="1200" dirty="0">
                <a:latin typeface="Tw Cen MT" panose="020B0602020104020603" pitchFamily="34" charset="0"/>
              </a:rPr>
              <a:t>, R., </a:t>
            </a:r>
            <a:r>
              <a:rPr lang="en-AU" sz="1200" dirty="0" err="1">
                <a:latin typeface="Tw Cen MT" panose="020B0602020104020603" pitchFamily="34" charset="0"/>
              </a:rPr>
              <a:t>Buhairan</a:t>
            </a:r>
            <a:r>
              <a:rPr lang="en-AU" sz="1200" dirty="0">
                <a:latin typeface="Tw Cen MT" panose="020B0602020104020603" pitchFamily="34" charset="0"/>
              </a:rPr>
              <a:t>, F. A., … </a:t>
            </a:r>
            <a:r>
              <a:rPr lang="en-AU" sz="1200" dirty="0" err="1">
                <a:latin typeface="Tw Cen MT" panose="020B0602020104020603" pitchFamily="34" charset="0"/>
              </a:rPr>
              <a:t>Ezzati</a:t>
            </a:r>
            <a:r>
              <a:rPr lang="en-AU" sz="1200" dirty="0">
                <a:latin typeface="Tw Cen MT" panose="020B0602020104020603" pitchFamily="34" charset="0"/>
              </a:rPr>
              <a:t>, M. (2017). Worldwide trends in body-mass index, underweight, overweight, and obesity from 1975 to 2016: a pooled analysis of 2416 population-based measurement s</a:t>
            </a:r>
            <a:r>
              <a:rPr lang="en-US" sz="1200" dirty="0">
                <a:latin typeface="Tw Cen MT" panose="020B0602020104020603" pitchFamily="34" charset="0"/>
              </a:rPr>
              <a:t>BIBAN, B. &amp; LICHIARDOPOL, C. (2017). Iodine Deficiency, Still a Global Problem? </a:t>
            </a:r>
            <a:r>
              <a:rPr lang="en-US" sz="1200" i="1" dirty="0">
                <a:latin typeface="Tw Cen MT" panose="020B0602020104020603" pitchFamily="34" charset="0"/>
              </a:rPr>
              <a:t>Current Health Sciences Journal</a:t>
            </a:r>
            <a:r>
              <a:rPr lang="en-US" sz="1200" dirty="0">
                <a:latin typeface="Tw Cen MT" panose="020B0602020104020603" pitchFamily="34" charset="0"/>
              </a:rPr>
              <a:t>, </a:t>
            </a:r>
            <a:r>
              <a:rPr lang="en-US" sz="1200" i="1" dirty="0">
                <a:latin typeface="Tw Cen MT" panose="020B0602020104020603" pitchFamily="34" charset="0"/>
              </a:rPr>
              <a:t>43</a:t>
            </a:r>
            <a:r>
              <a:rPr lang="en-US" sz="1200" dirty="0">
                <a:latin typeface="Tw Cen MT" panose="020B0602020104020603" pitchFamily="34" charset="0"/>
              </a:rPr>
              <a:t>(2), 103–111. https://doi.org/10.12865/chsj.43.02.01</a:t>
            </a:r>
            <a:r>
              <a:rPr lang="en-AU" sz="1200" dirty="0" err="1">
                <a:latin typeface="Tw Cen MT" panose="020B0602020104020603" pitchFamily="34" charset="0"/>
              </a:rPr>
              <a:t>tudies</a:t>
            </a:r>
            <a:r>
              <a:rPr lang="en-AU" sz="1200" dirty="0">
                <a:latin typeface="Tw Cen MT" panose="020B0602020104020603" pitchFamily="34" charset="0"/>
              </a:rPr>
              <a:t> in 128·9 million children, adolescents, and adults. </a:t>
            </a:r>
            <a:r>
              <a:rPr lang="en-AU" sz="1200" i="1" dirty="0">
                <a:latin typeface="Tw Cen MT" panose="020B0602020104020603" pitchFamily="34" charset="0"/>
              </a:rPr>
              <a:t>The Lancet</a:t>
            </a:r>
            <a:r>
              <a:rPr lang="en-AU" sz="1200" dirty="0">
                <a:latin typeface="Tw Cen MT" panose="020B0602020104020603" pitchFamily="34" charset="0"/>
              </a:rPr>
              <a:t>, </a:t>
            </a:r>
            <a:r>
              <a:rPr lang="en-AU" sz="1200" i="1" dirty="0">
                <a:latin typeface="Tw Cen MT" panose="020B0602020104020603" pitchFamily="34" charset="0"/>
              </a:rPr>
              <a:t>390</a:t>
            </a:r>
            <a:r>
              <a:rPr lang="en-AU" sz="1200" dirty="0">
                <a:latin typeface="Tw Cen MT" panose="020B0602020104020603" pitchFamily="34" charset="0"/>
              </a:rPr>
              <a:t>(10113), 2627–2642. </a:t>
            </a:r>
            <a:r>
              <a:rPr lang="en-AU" sz="1200" dirty="0">
                <a:latin typeface="Tw Cen MT" panose="020B0602020104020603" pitchFamily="34" charset="0"/>
                <a:hlinkClick r:id="rId3"/>
              </a:rPr>
              <a:t>https://doi.org/10.1016/s0140-6736(17)32129-3</a:t>
            </a:r>
            <a:endParaRPr lang="en-AU"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Adams, R. C., Chambers, C. D. &amp; Lawrence, N. S. (2019). Do restrained eaters show increased BMI, food craving and disinhibited eating? A comparison of the Restraint Scale and the Restrained Eating scale of the Dutch Eating Behaviour Questionnaire. </a:t>
            </a:r>
            <a:r>
              <a:rPr lang="en-US" sz="1200" i="1" dirty="0">
                <a:latin typeface="Tw Cen MT" panose="020B0602020104020603" pitchFamily="34" charset="0"/>
              </a:rPr>
              <a:t>Royal Society Open Science</a:t>
            </a:r>
            <a:r>
              <a:rPr lang="en-US" sz="1200" dirty="0">
                <a:latin typeface="Tw Cen MT" panose="020B0602020104020603" pitchFamily="34" charset="0"/>
              </a:rPr>
              <a:t>, </a:t>
            </a:r>
            <a:r>
              <a:rPr lang="en-US" sz="1200" i="1" dirty="0">
                <a:latin typeface="Tw Cen MT" panose="020B0602020104020603" pitchFamily="34" charset="0"/>
              </a:rPr>
              <a:t>6</a:t>
            </a:r>
            <a:r>
              <a:rPr lang="en-US" sz="1200" dirty="0">
                <a:latin typeface="Tw Cen MT" panose="020B0602020104020603" pitchFamily="34" charset="0"/>
              </a:rPr>
              <a:t>(6), 190174. </a:t>
            </a:r>
            <a:r>
              <a:rPr lang="en-US" sz="1200" dirty="0">
                <a:latin typeface="Tw Cen MT" panose="020B0602020104020603" pitchFamily="34" charset="0"/>
                <a:hlinkClick r:id="rId4"/>
              </a:rPr>
              <a:t>https://doi.org/10.1098/rsos.190174</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Australian Institute of Health and Welfare (2021) Australian Burden of Disease Study 2018: Interactive data on risk factor burden, AIHW, Australian Government. </a:t>
            </a:r>
            <a:r>
              <a:rPr lang="en-US" sz="1200" dirty="0">
                <a:latin typeface="Tw Cen MT" panose="020B0602020104020603" pitchFamily="34" charset="0"/>
                <a:hlinkClick r:id="rId5"/>
              </a:rPr>
              <a:t>https://www.aihw.gov.au/reports/burden-of-disease/abds-2018-interactive-data-risk-factors/contents/about</a:t>
            </a:r>
            <a:endParaRPr lang="en-US" sz="1200" dirty="0">
              <a:latin typeface="Tw Cen MT" panose="020B0602020104020603" pitchFamily="34" charset="0"/>
            </a:endParaRPr>
          </a:p>
          <a:p>
            <a:pPr defTabSz="914400" eaLnBrk="0" fontAlgn="base" hangingPunct="0">
              <a:spcBef>
                <a:spcPct val="0"/>
              </a:spcBef>
              <a:spcAft>
                <a:spcPct val="0"/>
              </a:spcAft>
            </a:pPr>
            <a:r>
              <a:rPr lang="en-US" sz="1200" b="0" i="0" dirty="0">
                <a:solidFill>
                  <a:srgbClr val="1C1D1E"/>
                </a:solidFill>
                <a:effectLst/>
                <a:latin typeface="Tw Cen MT" panose="020B0602020104020603" pitchFamily="34" charset="0"/>
              </a:rPr>
              <a:t>Bandura, A. (1986). </a:t>
            </a:r>
            <a:r>
              <a:rPr lang="en-US" sz="1200" b="0" i="1" dirty="0">
                <a:solidFill>
                  <a:srgbClr val="1C1D1E"/>
                </a:solidFill>
                <a:effectLst/>
                <a:latin typeface="Tw Cen MT" panose="020B0602020104020603" pitchFamily="34" charset="0"/>
              </a:rPr>
              <a:t>Social foundations of thought and action: A social cognitive theory</a:t>
            </a:r>
            <a:r>
              <a:rPr lang="en-US" sz="1200" b="0" i="0" dirty="0">
                <a:solidFill>
                  <a:srgbClr val="1C1D1E"/>
                </a:solidFill>
                <a:effectLst/>
                <a:latin typeface="Tw Cen MT" panose="020B0602020104020603" pitchFamily="34" charset="0"/>
              </a:rPr>
              <a:t>. Englewood Cliffs, NJ: Prentice Hall.</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Bandura, A. (2008). Social Cognitive Theory. </a:t>
            </a:r>
            <a:r>
              <a:rPr lang="en-US" sz="1200" i="1" dirty="0">
                <a:latin typeface="Tw Cen MT" panose="020B0602020104020603" pitchFamily="34" charset="0"/>
              </a:rPr>
              <a:t>The International Encyclopedia of Communication</a:t>
            </a:r>
            <a:r>
              <a:rPr lang="en-US" sz="1200" dirty="0">
                <a:latin typeface="Tw Cen MT" panose="020B0602020104020603" pitchFamily="34" charset="0"/>
              </a:rPr>
              <a:t>. </a:t>
            </a:r>
            <a:r>
              <a:rPr lang="en-US" sz="1200" dirty="0">
                <a:latin typeface="Tw Cen MT" panose="020B0602020104020603" pitchFamily="34" charset="0"/>
                <a:hlinkClick r:id="rId6"/>
              </a:rPr>
              <a:t>https://doi.org/10.1002/9781405186407.wbiecs053</a:t>
            </a:r>
            <a:endParaRPr lang="en-US"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29</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259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65744-9FBC-46F6-B28B-B3362933D012}"/>
              </a:ext>
            </a:extLst>
          </p:cNvPr>
          <p:cNvSpPr>
            <a:spLocks noGrp="1"/>
          </p:cNvSpPr>
          <p:nvPr>
            <p:ph type="sldNum" sz="quarter" idx="12"/>
          </p:nvPr>
        </p:nvSpPr>
        <p:spPr/>
        <p:txBody>
          <a:bodyPr/>
          <a:lstStyle/>
          <a:p>
            <a:fld id="{6AA10EC0-CC52-A246-A2C3-81389B6F8C64}" type="slidenum">
              <a:rPr lang="en-US" smtClean="0"/>
              <a:pPr/>
              <a:t>3</a:t>
            </a:fld>
            <a:endParaRPr lang="en-US" dirty="0"/>
          </a:p>
        </p:txBody>
      </p:sp>
      <p:sp>
        <p:nvSpPr>
          <p:cNvPr id="4" name="Title 3">
            <a:extLst>
              <a:ext uri="{FF2B5EF4-FFF2-40B4-BE49-F238E27FC236}">
                <a16:creationId xmlns:a16="http://schemas.microsoft.com/office/drawing/2014/main" id="{B205929D-F318-4F97-9DD3-7BB5E86679E6}"/>
              </a:ext>
            </a:extLst>
          </p:cNvPr>
          <p:cNvSpPr>
            <a:spLocks noGrp="1"/>
          </p:cNvSpPr>
          <p:nvPr>
            <p:ph type="title"/>
          </p:nvPr>
        </p:nvSpPr>
        <p:spPr/>
        <p:txBody>
          <a:bodyPr/>
          <a:lstStyle/>
          <a:p>
            <a:r>
              <a:rPr lang="en-US" dirty="0">
                <a:solidFill>
                  <a:srgbClr val="002060"/>
                </a:solidFill>
              </a:rPr>
              <a:t>About today’s class</a:t>
            </a:r>
            <a:endParaRPr lang="en-AU" dirty="0">
              <a:solidFill>
                <a:srgbClr val="002060"/>
              </a:solidFill>
            </a:endParaRPr>
          </a:p>
        </p:txBody>
      </p:sp>
      <p:sp>
        <p:nvSpPr>
          <p:cNvPr id="5" name="Content Placeholder 1">
            <a:extLst>
              <a:ext uri="{FF2B5EF4-FFF2-40B4-BE49-F238E27FC236}">
                <a16:creationId xmlns:a16="http://schemas.microsoft.com/office/drawing/2014/main" id="{8DBEFBCD-76AD-46C0-AA49-44668DE9FFB9}"/>
              </a:ext>
            </a:extLst>
          </p:cNvPr>
          <p:cNvSpPr txBox="1">
            <a:spLocks/>
          </p:cNvSpPr>
          <p:nvPr/>
        </p:nvSpPr>
        <p:spPr>
          <a:xfrm>
            <a:off x="1196934" y="1430332"/>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latin typeface="Tw Cen MT" panose="020B0602020104020603" pitchFamily="34" charset="0"/>
              </a:rPr>
              <a:t>Block 1</a:t>
            </a:r>
            <a:endParaRPr lang="en-US" sz="1200" dirty="0">
              <a:latin typeface="Tw Cen MT" panose="020B0602020104020603" pitchFamily="34" charset="0"/>
            </a:endParaRPr>
          </a:p>
          <a:p>
            <a:pPr>
              <a:spcBef>
                <a:spcPts val="100"/>
              </a:spcBef>
            </a:pPr>
            <a:r>
              <a:rPr lang="en-US" sz="1400" dirty="0">
                <a:latin typeface="Tw Cen MT" panose="020B0602020104020603" pitchFamily="34" charset="0"/>
              </a:rPr>
              <a:t>Unhealthy diets</a:t>
            </a:r>
          </a:p>
          <a:p>
            <a:pPr marL="539750" indent="-182563">
              <a:spcBef>
                <a:spcPts val="100"/>
              </a:spcBef>
              <a:buFontTx/>
              <a:buChar char="-"/>
              <a:tabLst>
                <a:tab pos="539750" algn="l"/>
              </a:tabLst>
            </a:pPr>
            <a:r>
              <a:rPr lang="en-US" sz="1200" dirty="0">
                <a:latin typeface="Tw Cen MT" panose="020B0602020104020603" pitchFamily="34" charset="0"/>
              </a:rPr>
              <a:t>Obesity </a:t>
            </a:r>
          </a:p>
          <a:p>
            <a:pPr marL="539750" indent="-182563">
              <a:spcBef>
                <a:spcPts val="100"/>
              </a:spcBef>
              <a:buFontTx/>
              <a:buChar char="-"/>
              <a:tabLst>
                <a:tab pos="539750" algn="l"/>
              </a:tabLst>
            </a:pPr>
            <a:r>
              <a:rPr lang="en-US" sz="1200" dirty="0">
                <a:latin typeface="Tw Cen MT" panose="020B0602020104020603" pitchFamily="34" charset="0"/>
              </a:rPr>
              <a:t>Malnutrition</a:t>
            </a:r>
          </a:p>
          <a:p>
            <a:pPr marL="539750" indent="-182563">
              <a:spcBef>
                <a:spcPts val="100"/>
              </a:spcBef>
              <a:buFontTx/>
              <a:buChar char="-"/>
              <a:tabLst>
                <a:tab pos="539750" algn="l"/>
              </a:tabLst>
            </a:pPr>
            <a:r>
              <a:rPr lang="en-US" sz="1200" dirty="0">
                <a:latin typeface="Tw Cen MT" panose="020B0602020104020603" pitchFamily="34" charset="0"/>
              </a:rPr>
              <a:t>Diet &amp; physical health</a:t>
            </a:r>
          </a:p>
          <a:p>
            <a:pPr marL="539750" indent="-182563">
              <a:spcBef>
                <a:spcPts val="100"/>
              </a:spcBef>
              <a:buFontTx/>
              <a:buChar char="-"/>
              <a:tabLst>
                <a:tab pos="539750" algn="l"/>
              </a:tabLst>
            </a:pPr>
            <a:r>
              <a:rPr lang="en-US" sz="1200" dirty="0">
                <a:latin typeface="Tw Cen MT" panose="020B0602020104020603" pitchFamily="34" charset="0"/>
              </a:rPr>
              <a:t>Diet &amp; mental heath</a:t>
            </a:r>
          </a:p>
          <a:p>
            <a:pPr marL="539750" indent="-182563">
              <a:spcBef>
                <a:spcPts val="100"/>
              </a:spcBef>
              <a:buFontTx/>
              <a:buChar char="-"/>
              <a:tabLst>
                <a:tab pos="539750" algn="l"/>
              </a:tabLst>
            </a:pPr>
            <a:r>
              <a:rPr lang="en-US" sz="1200" dirty="0">
                <a:latin typeface="Tw Cen MT" panose="020B0602020104020603" pitchFamily="34" charset="0"/>
              </a:rPr>
              <a:t>Causes &amp; correlates of poor dietary intake</a:t>
            </a: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What makes a healthy diet?</a:t>
            </a:r>
            <a:endParaRPr lang="en-US" sz="1100" dirty="0">
              <a:latin typeface="Tw Cen MT" panose="020B0602020104020603" pitchFamily="34" charset="0"/>
            </a:endParaRPr>
          </a:p>
          <a:p>
            <a:pPr>
              <a:spcBef>
                <a:spcPts val="100"/>
              </a:spcBef>
              <a:tabLst>
                <a:tab pos="539750" algn="l"/>
              </a:tabLst>
            </a:pPr>
            <a:endParaRPr lang="en-US" sz="1100" dirty="0">
              <a:latin typeface="Tw Cen MT" panose="020B0602020104020603" pitchFamily="34" charset="0"/>
            </a:endParaRPr>
          </a:p>
          <a:p>
            <a:pPr marL="0" indent="0">
              <a:spcBef>
                <a:spcPts val="100"/>
              </a:spcBef>
              <a:buNone/>
            </a:pPr>
            <a:endParaRPr lang="en-US" sz="600" dirty="0">
              <a:latin typeface="Tw Cen MT" panose="020B0602020104020603" pitchFamily="34" charset="0"/>
            </a:endParaRPr>
          </a:p>
          <a:p>
            <a:pPr marL="719138" indent="0">
              <a:spcBef>
                <a:spcPts val="100"/>
              </a:spcBef>
              <a:buNone/>
            </a:pPr>
            <a:r>
              <a:rPr lang="en-US" sz="1400" b="1" dirty="0">
                <a:latin typeface="Tw Cen MT" panose="020B0602020104020603" pitchFamily="34" charset="0"/>
              </a:rPr>
              <a:t>~10-minute break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sp>
        <p:nvSpPr>
          <p:cNvPr id="11" name="Content Placeholder 1">
            <a:extLst>
              <a:ext uri="{FF2B5EF4-FFF2-40B4-BE49-F238E27FC236}">
                <a16:creationId xmlns:a16="http://schemas.microsoft.com/office/drawing/2014/main" id="{C0BE2648-31DA-415A-86D6-C621D45009D2}"/>
              </a:ext>
            </a:extLst>
          </p:cNvPr>
          <p:cNvSpPr txBox="1">
            <a:spLocks/>
          </p:cNvSpPr>
          <p:nvPr/>
        </p:nvSpPr>
        <p:spPr>
          <a:xfrm>
            <a:off x="4771523" y="1400832"/>
            <a:ext cx="2970482"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None/>
            </a:pPr>
            <a:r>
              <a:rPr lang="en-US" sz="1800" b="1" dirty="0">
                <a:latin typeface="Tw Cen MT" panose="020B0602020104020603" pitchFamily="34" charset="0"/>
              </a:rPr>
              <a:t>Block 2</a:t>
            </a:r>
          </a:p>
          <a:p>
            <a:pPr>
              <a:spcBef>
                <a:spcPts val="100"/>
              </a:spcBef>
            </a:pPr>
            <a:r>
              <a:rPr lang="en-AU" sz="1400" dirty="0">
                <a:latin typeface="Tw Cen MT" panose="020B0602020104020603" pitchFamily="34" charset="0"/>
              </a:rPr>
              <a:t>How can we promote healthy eating behaviour?</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Key strategies</a:t>
            </a:r>
          </a:p>
          <a:p>
            <a:pPr marL="539750" indent="-182563">
              <a:spcBef>
                <a:spcPts val="100"/>
              </a:spcBef>
              <a:buFontTx/>
              <a:buChar char="-"/>
              <a:tabLst>
                <a:tab pos="539750" algn="l"/>
              </a:tabLst>
            </a:pPr>
            <a:r>
              <a:rPr lang="en-US" sz="1200" dirty="0" err="1">
                <a:latin typeface="Tw Cen MT" panose="020B0602020104020603" pitchFamily="34" charset="0"/>
              </a:rPr>
              <a:t>Behaviour</a:t>
            </a:r>
            <a:r>
              <a:rPr lang="en-US" sz="1200" dirty="0">
                <a:latin typeface="Tw Cen MT" panose="020B0602020104020603" pitchFamily="34" charset="0"/>
              </a:rPr>
              <a:t> change models</a:t>
            </a:r>
          </a:p>
          <a:p>
            <a:pPr marL="539750" indent="-182563">
              <a:spcBef>
                <a:spcPts val="100"/>
              </a:spcBef>
              <a:buFontTx/>
              <a:buChar char="-"/>
              <a:tabLst>
                <a:tab pos="539750" algn="l"/>
              </a:tabLst>
            </a:pPr>
            <a:r>
              <a:rPr lang="en-US" sz="1200" dirty="0">
                <a:latin typeface="Tw Cen MT" panose="020B0602020104020603" pitchFamily="34" charset="0"/>
              </a:rPr>
              <a:t>Common types of intervention</a:t>
            </a:r>
          </a:p>
          <a:p>
            <a:pPr marL="539750" indent="-182563">
              <a:spcBef>
                <a:spcPts val="100"/>
              </a:spcBef>
              <a:buFontTx/>
              <a:buChar char="-"/>
              <a:tabLst>
                <a:tab pos="539750" algn="l"/>
              </a:tabLst>
            </a:pPr>
            <a:r>
              <a:rPr lang="en-US" sz="1200" dirty="0">
                <a:latin typeface="Tw Cen MT" panose="020B0602020104020603" pitchFamily="34" charset="0"/>
              </a:rPr>
              <a:t>The need for regulatory change</a:t>
            </a:r>
          </a:p>
          <a:p>
            <a:pPr marL="357187" indent="0">
              <a:spcBef>
                <a:spcPts val="100"/>
              </a:spcBef>
              <a:buNone/>
              <a:tabLst>
                <a:tab pos="539750" algn="l"/>
              </a:tabLst>
            </a:pPr>
            <a:endParaRPr lang="en-US" sz="2000" dirty="0">
              <a:latin typeface="Tw Cen MT" panose="020B0602020104020603" pitchFamily="34" charset="0"/>
            </a:endParaRPr>
          </a:p>
          <a:p>
            <a:pPr marL="357187" indent="0">
              <a:spcBef>
                <a:spcPts val="100"/>
              </a:spcBef>
              <a:buNone/>
              <a:tabLst>
                <a:tab pos="539750" algn="l"/>
              </a:tabLst>
            </a:pPr>
            <a:endParaRPr lang="en-US" sz="1200" dirty="0">
              <a:latin typeface="Tw Cen MT" panose="020B0602020104020603" pitchFamily="34" charset="0"/>
            </a:endParaRPr>
          </a:p>
          <a:p>
            <a:pPr marL="357187" indent="0">
              <a:spcBef>
                <a:spcPts val="100"/>
              </a:spcBef>
              <a:buNone/>
              <a:tabLst>
                <a:tab pos="539750" algn="l"/>
              </a:tabLst>
            </a:pPr>
            <a:r>
              <a:rPr lang="en-US" sz="1400" dirty="0">
                <a:latin typeface="Tw Cen MT" panose="020B0602020104020603" pitchFamily="34" charset="0"/>
              </a:rPr>
              <a:t>Interactive task: Should we have a sugar tax in the UK?</a:t>
            </a:r>
          </a:p>
          <a:p>
            <a:pPr marL="0" indent="0">
              <a:spcBef>
                <a:spcPts val="100"/>
              </a:spcBef>
              <a:buNone/>
              <a:tabLst>
                <a:tab pos="536575" algn="l"/>
              </a:tabLst>
            </a:pPr>
            <a:endParaRPr lang="en-US" sz="1400" dirty="0">
              <a:latin typeface="Tw Cen MT" panose="020B0602020104020603" pitchFamily="34" charset="0"/>
            </a:endParaRPr>
          </a:p>
          <a:p>
            <a:pPr marL="179388" indent="0" algn="ctr">
              <a:spcBef>
                <a:spcPts val="100"/>
              </a:spcBef>
              <a:buNone/>
            </a:pPr>
            <a:r>
              <a:rPr lang="en-US" sz="1400" b="1" dirty="0">
                <a:latin typeface="Tw Cen MT" panose="020B0602020104020603" pitchFamily="34" charset="0"/>
              </a:rPr>
              <a:t>~5-minute question </a:t>
            </a:r>
          </a:p>
          <a:p>
            <a:pPr marL="179388" indent="0" algn="ctr">
              <a:spcBef>
                <a:spcPts val="100"/>
              </a:spcBef>
              <a:buNone/>
            </a:pPr>
            <a:r>
              <a:rPr lang="en-US" sz="1400" b="1" dirty="0">
                <a:latin typeface="Tw Cen MT" panose="020B0602020104020603" pitchFamily="34" charset="0"/>
              </a:rPr>
              <a:t>&amp; discussion time</a:t>
            </a:r>
            <a:endParaRPr lang="en-US" sz="1400" dirty="0">
              <a:latin typeface="Tw Cen MT" panose="020B0602020104020603" pitchFamily="34" charset="0"/>
            </a:endParaRPr>
          </a:p>
          <a:p>
            <a:pPr marL="0" indent="0">
              <a:spcBef>
                <a:spcPts val="100"/>
              </a:spcBef>
              <a:buNone/>
            </a:pPr>
            <a:r>
              <a:rPr lang="en-US" sz="1400" dirty="0">
                <a:latin typeface="Tw Cen MT" panose="020B0602020104020603" pitchFamily="34" charset="0"/>
              </a:rPr>
              <a:t> </a:t>
            </a:r>
          </a:p>
          <a:p>
            <a:pPr marL="0" indent="0">
              <a:spcBef>
                <a:spcPts val="100"/>
              </a:spcBef>
              <a:buNone/>
              <a:tabLst>
                <a:tab pos="536575" algn="l"/>
              </a:tabLst>
            </a:pPr>
            <a:endParaRPr lang="en-US" sz="1400" dirty="0">
              <a:latin typeface="Tw Cen MT" panose="020B0602020104020603" pitchFamily="34" charset="0"/>
            </a:endParaRPr>
          </a:p>
          <a:p>
            <a:pPr marL="0" indent="0">
              <a:spcBef>
                <a:spcPts val="100"/>
              </a:spcBef>
              <a:buNone/>
              <a:tabLst>
                <a:tab pos="536575" algn="l"/>
              </a:tabLst>
            </a:pPr>
            <a:endParaRPr lang="en-US" sz="1400" dirty="0">
              <a:latin typeface="Tw Cen MT" panose="020B0602020104020603" pitchFamily="34" charset="0"/>
            </a:endParaRPr>
          </a:p>
          <a:p>
            <a:pPr marL="0" indent="0">
              <a:spcBef>
                <a:spcPts val="100"/>
              </a:spcBef>
              <a:buNone/>
            </a:pPr>
            <a:r>
              <a:rPr lang="en-US" sz="1300" dirty="0">
                <a:latin typeface="Tw Cen MT" panose="020B0602020104020603" pitchFamily="34" charset="0"/>
              </a:rPr>
              <a:t> </a:t>
            </a:r>
          </a:p>
        </p:txBody>
      </p:sp>
      <p:pic>
        <p:nvPicPr>
          <p:cNvPr id="13" name="Graphic 12" descr="Latte Cup with solid fill">
            <a:extLst>
              <a:ext uri="{FF2B5EF4-FFF2-40B4-BE49-F238E27FC236}">
                <a16:creationId xmlns:a16="http://schemas.microsoft.com/office/drawing/2014/main" id="{F053A857-33B3-4189-AC54-2019E61C4D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326" y="4182792"/>
            <a:ext cx="514501" cy="514501"/>
          </a:xfrm>
          <a:prstGeom prst="rect">
            <a:avLst/>
          </a:prstGeom>
        </p:spPr>
      </p:pic>
      <p:pic>
        <p:nvPicPr>
          <p:cNvPr id="15" name="Graphic 14" descr="Coffee with solid fill">
            <a:extLst>
              <a:ext uri="{FF2B5EF4-FFF2-40B4-BE49-F238E27FC236}">
                <a16:creationId xmlns:a16="http://schemas.microsoft.com/office/drawing/2014/main" id="{EB178013-1D0F-491D-BA10-D8B81FF500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0220" y="4182791"/>
            <a:ext cx="514502" cy="514502"/>
          </a:xfrm>
          <a:prstGeom prst="rect">
            <a:avLst/>
          </a:prstGeom>
        </p:spPr>
      </p:pic>
      <p:pic>
        <p:nvPicPr>
          <p:cNvPr id="14" name="Graphic 13" descr="Thought with solid fill">
            <a:extLst>
              <a:ext uri="{FF2B5EF4-FFF2-40B4-BE49-F238E27FC236}">
                <a16:creationId xmlns:a16="http://schemas.microsoft.com/office/drawing/2014/main" id="{010F6FE2-28AA-4429-9AA6-1D3BF15909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86" y="3972182"/>
            <a:ext cx="467860" cy="467860"/>
          </a:xfrm>
          <a:prstGeom prst="rect">
            <a:avLst/>
          </a:prstGeom>
        </p:spPr>
      </p:pic>
      <p:pic>
        <p:nvPicPr>
          <p:cNvPr id="16" name="Graphic 15" descr="Chat with solid fill">
            <a:extLst>
              <a:ext uri="{FF2B5EF4-FFF2-40B4-BE49-F238E27FC236}">
                <a16:creationId xmlns:a16="http://schemas.microsoft.com/office/drawing/2014/main" id="{1E3484A9-5842-417D-81D7-46A2DCD1B8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47318" y="3972182"/>
            <a:ext cx="467860" cy="467860"/>
          </a:xfrm>
          <a:prstGeom prst="rect">
            <a:avLst/>
          </a:prstGeom>
        </p:spPr>
      </p:pic>
    </p:spTree>
    <p:extLst>
      <p:ext uri="{BB962C8B-B14F-4D97-AF65-F5344CB8AC3E}">
        <p14:creationId xmlns:p14="http://schemas.microsoft.com/office/powerpoint/2010/main" val="14453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US" sz="1200" dirty="0">
                <a:latin typeface="Tw Cen MT" panose="020B0602020104020603" pitchFamily="34" charset="0"/>
              </a:rPr>
              <a:t>Cheung, B. M. Y., Cheung, T. T. &amp; Samaranayake, N. R. (2013). Safety of </a:t>
            </a:r>
            <a:r>
              <a:rPr lang="en-US" sz="1200" dirty="0" err="1">
                <a:latin typeface="Tw Cen MT" panose="020B0602020104020603" pitchFamily="34" charset="0"/>
              </a:rPr>
              <a:t>antiobesity</a:t>
            </a:r>
            <a:r>
              <a:rPr lang="en-US" sz="1200" dirty="0">
                <a:latin typeface="Tw Cen MT" panose="020B0602020104020603" pitchFamily="34" charset="0"/>
              </a:rPr>
              <a:t> drugs. </a:t>
            </a:r>
            <a:r>
              <a:rPr lang="en-US" sz="1200" i="1" dirty="0">
                <a:latin typeface="Tw Cen MT" panose="020B0602020104020603" pitchFamily="34" charset="0"/>
              </a:rPr>
              <a:t>Therapeutic Advances in Drug Safety</a:t>
            </a:r>
            <a:r>
              <a:rPr lang="en-US" sz="1200" dirty="0">
                <a:latin typeface="Tw Cen MT" panose="020B0602020104020603" pitchFamily="34" charset="0"/>
              </a:rPr>
              <a:t>, </a:t>
            </a:r>
            <a:r>
              <a:rPr lang="en-US" sz="1200" i="1" dirty="0">
                <a:latin typeface="Tw Cen MT" panose="020B0602020104020603" pitchFamily="34" charset="0"/>
              </a:rPr>
              <a:t>4</a:t>
            </a:r>
            <a:r>
              <a:rPr lang="en-US" sz="1200" dirty="0">
                <a:latin typeface="Tw Cen MT" panose="020B0602020104020603" pitchFamily="34" charset="0"/>
              </a:rPr>
              <a:t>(4), 171–181. https://doi.org/10.1177/2042098613489721 </a:t>
            </a:r>
          </a:p>
          <a:p>
            <a:pPr defTabSz="914400" eaLnBrk="0" fontAlgn="base" hangingPunct="0">
              <a:spcBef>
                <a:spcPct val="0"/>
              </a:spcBef>
              <a:spcAft>
                <a:spcPct val="0"/>
              </a:spcAft>
            </a:pPr>
            <a:r>
              <a:rPr lang="en-US" sz="1200" dirty="0">
                <a:latin typeface="Tw Cen MT" panose="020B0602020104020603" pitchFamily="34" charset="0"/>
              </a:rPr>
              <a:t>Brogan, A. &amp; </a:t>
            </a:r>
            <a:r>
              <a:rPr lang="en-US" sz="1200" dirty="0" err="1">
                <a:latin typeface="Tw Cen MT" panose="020B0602020104020603" pitchFamily="34" charset="0"/>
              </a:rPr>
              <a:t>Hevey</a:t>
            </a:r>
            <a:r>
              <a:rPr lang="en-US" sz="1200" dirty="0">
                <a:latin typeface="Tw Cen MT" panose="020B0602020104020603" pitchFamily="34" charset="0"/>
              </a:rPr>
              <a:t>, D. (2013). Eating styles in the morbidly obese: Restraint eating, but not emotional and external eating, predicts dietary behaviour. </a:t>
            </a:r>
            <a:r>
              <a:rPr lang="en-US" sz="1200" i="1" dirty="0">
                <a:latin typeface="Tw Cen MT" panose="020B0602020104020603" pitchFamily="34" charset="0"/>
              </a:rPr>
              <a:t>Psychology &amp; Health</a:t>
            </a:r>
            <a:r>
              <a:rPr lang="en-US" sz="1200" dirty="0">
                <a:latin typeface="Tw Cen MT" panose="020B0602020104020603" pitchFamily="34" charset="0"/>
              </a:rPr>
              <a:t>, </a:t>
            </a:r>
            <a:r>
              <a:rPr lang="en-US" sz="1200" i="1" dirty="0">
                <a:latin typeface="Tw Cen MT" panose="020B0602020104020603" pitchFamily="34" charset="0"/>
              </a:rPr>
              <a:t>28</a:t>
            </a:r>
            <a:r>
              <a:rPr lang="en-US" sz="1200" dirty="0">
                <a:latin typeface="Tw Cen MT" panose="020B0602020104020603" pitchFamily="34" charset="0"/>
              </a:rPr>
              <a:t>(6), 714–725. https://doi.org/10.1080/08870446.2012.760033</a:t>
            </a:r>
          </a:p>
          <a:p>
            <a:pPr defTabSz="914400" eaLnBrk="0" fontAlgn="base" hangingPunct="0">
              <a:spcBef>
                <a:spcPct val="0"/>
              </a:spcBef>
              <a:spcAft>
                <a:spcPct val="0"/>
              </a:spcAft>
            </a:pPr>
            <a:r>
              <a:rPr lang="en-US" sz="1200" dirty="0">
                <a:latin typeface="Tw Cen MT" panose="020B0602020104020603" pitchFamily="34" charset="0"/>
              </a:rPr>
              <a:t>Evans, W. D., Christoffel, K. K., </a:t>
            </a:r>
            <a:r>
              <a:rPr lang="en-US" sz="1200" dirty="0" err="1">
                <a:latin typeface="Tw Cen MT" panose="020B0602020104020603" pitchFamily="34" charset="0"/>
              </a:rPr>
              <a:t>Necheles</a:t>
            </a:r>
            <a:r>
              <a:rPr lang="en-US" sz="1200" dirty="0">
                <a:latin typeface="Tw Cen MT" panose="020B0602020104020603" pitchFamily="34" charset="0"/>
              </a:rPr>
              <a:t>, J. W. &amp; Becker, A. B. (2010). Social Marketing as a Childhood Obesity Prevention Strategy. </a:t>
            </a:r>
            <a:r>
              <a:rPr lang="en-US" sz="1200" i="1" dirty="0">
                <a:latin typeface="Tw Cen MT" panose="020B0602020104020603" pitchFamily="34" charset="0"/>
              </a:rPr>
              <a:t>Obesity</a:t>
            </a:r>
            <a:r>
              <a:rPr lang="en-US" sz="1200" dirty="0">
                <a:latin typeface="Tw Cen MT" panose="020B0602020104020603" pitchFamily="34" charset="0"/>
              </a:rPr>
              <a:t>, </a:t>
            </a:r>
            <a:r>
              <a:rPr lang="en-US" sz="1200" i="1" dirty="0">
                <a:latin typeface="Tw Cen MT" panose="020B0602020104020603" pitchFamily="34" charset="0"/>
              </a:rPr>
              <a:t>18</a:t>
            </a:r>
            <a:r>
              <a:rPr lang="en-US" sz="1200" dirty="0">
                <a:latin typeface="Tw Cen MT" panose="020B0602020104020603" pitchFamily="34" charset="0"/>
              </a:rPr>
              <a:t>(S1), S23–S26. https://doi.org/10.1038/oby.2009.428</a:t>
            </a:r>
          </a:p>
          <a:p>
            <a:pPr defTabSz="914400" eaLnBrk="0" fontAlgn="base" hangingPunct="0">
              <a:spcBef>
                <a:spcPct val="0"/>
              </a:spcBef>
              <a:spcAft>
                <a:spcPct val="0"/>
              </a:spcAft>
            </a:pPr>
            <a:r>
              <a:rPr lang="en-US" sz="1200" dirty="0">
                <a:latin typeface="Tw Cen MT" panose="020B0602020104020603" pitchFamily="34" charset="0"/>
              </a:rPr>
              <a:t>Frieden, T. R., Dietz, W. &amp; Collins, J. (2017). Reducing Childhood Obesity Through Policy Change: Acting Now To Prevent Obesity. </a:t>
            </a:r>
            <a:r>
              <a:rPr lang="en-US" sz="1200" i="1" dirty="0">
                <a:latin typeface="Tw Cen MT" panose="020B0602020104020603" pitchFamily="34" charset="0"/>
              </a:rPr>
              <a:t>Health Affairs</a:t>
            </a:r>
            <a:r>
              <a:rPr lang="en-US" sz="1200" dirty="0">
                <a:latin typeface="Tw Cen MT" panose="020B0602020104020603" pitchFamily="34" charset="0"/>
              </a:rPr>
              <a:t>, </a:t>
            </a:r>
            <a:r>
              <a:rPr lang="en-US" sz="1200" i="1" dirty="0">
                <a:latin typeface="Tw Cen MT" panose="020B0602020104020603" pitchFamily="34" charset="0"/>
              </a:rPr>
              <a:t>29</a:t>
            </a:r>
            <a:r>
              <a:rPr lang="en-US" sz="1200" dirty="0">
                <a:latin typeface="Tw Cen MT" panose="020B0602020104020603" pitchFamily="34" charset="0"/>
              </a:rPr>
              <a:t>(3), 357–363. https://doi.org/10.1377/hlthaff.2010.0039</a:t>
            </a:r>
          </a:p>
          <a:p>
            <a:pPr defTabSz="914400" eaLnBrk="0" fontAlgn="base" hangingPunct="0">
              <a:spcBef>
                <a:spcPct val="0"/>
              </a:spcBef>
              <a:spcAft>
                <a:spcPct val="0"/>
              </a:spcAft>
            </a:pPr>
            <a:r>
              <a:rPr lang="en-US" sz="1200" dirty="0" err="1">
                <a:latin typeface="Tw Cen MT" panose="020B0602020104020603" pitchFamily="34" charset="0"/>
              </a:rPr>
              <a:t>Glandt</a:t>
            </a:r>
            <a:r>
              <a:rPr lang="en-US" sz="1200" dirty="0">
                <a:latin typeface="Tw Cen MT" panose="020B0602020104020603" pitchFamily="34" charset="0"/>
              </a:rPr>
              <a:t>, M. &amp; Raz, I. (2011). Present and Future: Pharmacologic Treatment of Obesity. </a:t>
            </a:r>
            <a:r>
              <a:rPr lang="en-US" sz="1200" i="1" dirty="0">
                <a:latin typeface="Tw Cen MT" panose="020B0602020104020603" pitchFamily="34" charset="0"/>
              </a:rPr>
              <a:t>Journal of Obesity</a:t>
            </a:r>
            <a:r>
              <a:rPr lang="en-US" sz="1200" dirty="0">
                <a:latin typeface="Tw Cen MT" panose="020B0602020104020603" pitchFamily="34" charset="0"/>
              </a:rPr>
              <a:t>, </a:t>
            </a:r>
            <a:r>
              <a:rPr lang="en-US" sz="1200" i="1" dirty="0">
                <a:latin typeface="Tw Cen MT" panose="020B0602020104020603" pitchFamily="34" charset="0"/>
              </a:rPr>
              <a:t>2011</a:t>
            </a:r>
            <a:r>
              <a:rPr lang="en-US" sz="1200" dirty="0">
                <a:latin typeface="Tw Cen MT" panose="020B0602020104020603" pitchFamily="34" charset="0"/>
              </a:rPr>
              <a:t>, 636181. https://doi.org/10.1155/2011/636181 </a:t>
            </a:r>
          </a:p>
          <a:p>
            <a:pPr defTabSz="914400" eaLnBrk="0" fontAlgn="base" hangingPunct="0">
              <a:spcBef>
                <a:spcPct val="0"/>
              </a:spcBef>
              <a:spcAft>
                <a:spcPct val="0"/>
              </a:spcAft>
            </a:pPr>
            <a:r>
              <a:rPr lang="en-US" sz="1200" dirty="0" err="1">
                <a:latin typeface="Tw Cen MT" panose="020B0602020104020603" pitchFamily="34" charset="0"/>
              </a:rPr>
              <a:t>Haby</a:t>
            </a:r>
            <a:r>
              <a:rPr lang="en-US" sz="1200" dirty="0">
                <a:latin typeface="Tw Cen MT" panose="020B0602020104020603" pitchFamily="34" charset="0"/>
              </a:rPr>
              <a:t>, M. M., Doherty, R., Welch, N. &amp; Mason, V. (2012). Community-based interventions for obesity prevention: lessons learned by Australian policy-makers. </a:t>
            </a:r>
            <a:r>
              <a:rPr lang="en-US" sz="1200" i="1" dirty="0">
                <a:latin typeface="Tw Cen MT" panose="020B0602020104020603" pitchFamily="34" charset="0"/>
              </a:rPr>
              <a:t>BMC Research Notes</a:t>
            </a:r>
            <a:r>
              <a:rPr lang="en-US" sz="1200" dirty="0">
                <a:latin typeface="Tw Cen MT" panose="020B0602020104020603" pitchFamily="34" charset="0"/>
              </a:rPr>
              <a:t>, </a:t>
            </a:r>
            <a:r>
              <a:rPr lang="en-US" sz="1200" i="1" dirty="0">
                <a:latin typeface="Tw Cen MT" panose="020B0602020104020603" pitchFamily="34" charset="0"/>
              </a:rPr>
              <a:t>5</a:t>
            </a:r>
            <a:r>
              <a:rPr lang="en-US" sz="1200" dirty="0">
                <a:latin typeface="Tw Cen MT" panose="020B0602020104020603" pitchFamily="34" charset="0"/>
              </a:rPr>
              <a:t>(1), 20–20. https://doi.org/10.1186/1756-0500-5-20</a:t>
            </a:r>
          </a:p>
          <a:p>
            <a:pPr defTabSz="914400" eaLnBrk="0" fontAlgn="base" hangingPunct="0">
              <a:spcBef>
                <a:spcPct val="0"/>
              </a:spcBef>
              <a:spcAft>
                <a:spcPct val="0"/>
              </a:spcAft>
            </a:pPr>
            <a:r>
              <a:rPr lang="en-US" sz="1200" b="0" i="0" dirty="0">
                <a:solidFill>
                  <a:srgbClr val="333333"/>
                </a:solidFill>
                <a:effectLst/>
                <a:latin typeface="Tw Cen MT" panose="020B0602020104020603" pitchFamily="34" charset="0"/>
              </a:rPr>
              <a:t>Hudson S. Healthy stores, healthy communities: the impact of outback stores on remote indigenous Australians. St </a:t>
            </a:r>
            <a:r>
              <a:rPr lang="en-US" sz="1200" b="0" i="0" dirty="0" err="1">
                <a:solidFill>
                  <a:srgbClr val="333333"/>
                </a:solidFill>
                <a:effectLst/>
                <a:latin typeface="Tw Cen MT" panose="020B0602020104020603" pitchFamily="34" charset="0"/>
              </a:rPr>
              <a:t>Leonards</a:t>
            </a:r>
            <a:r>
              <a:rPr lang="en-US" sz="1200" b="0" i="0" dirty="0">
                <a:solidFill>
                  <a:srgbClr val="333333"/>
                </a:solidFill>
                <a:effectLst/>
                <a:latin typeface="Tw Cen MT" panose="020B0602020104020603" pitchFamily="34" charset="0"/>
              </a:rPr>
              <a:t>: Centre for Independent Studies; 2010</a:t>
            </a:r>
          </a:p>
          <a:p>
            <a:pPr defTabSz="914400" eaLnBrk="0" fontAlgn="base" hangingPunct="0">
              <a:spcBef>
                <a:spcPct val="0"/>
              </a:spcBef>
              <a:spcAft>
                <a:spcPct val="0"/>
              </a:spcAft>
            </a:pPr>
            <a:r>
              <a:rPr lang="en-US" sz="1200" dirty="0" err="1">
                <a:latin typeface="Tw Cen MT" panose="020B0602020104020603" pitchFamily="34" charset="0"/>
              </a:rPr>
              <a:t>Konttinen</a:t>
            </a:r>
            <a:r>
              <a:rPr lang="en-US" sz="1200" dirty="0">
                <a:latin typeface="Tw Cen MT" panose="020B0602020104020603" pitchFamily="34" charset="0"/>
              </a:rPr>
              <a:t>, H. (2020). Emotional eating and obesity in adults: the role of depression, sleep and genes. </a:t>
            </a:r>
            <a:r>
              <a:rPr lang="en-US" sz="1200" i="1" dirty="0">
                <a:latin typeface="Tw Cen MT" panose="020B0602020104020603" pitchFamily="34" charset="0"/>
              </a:rPr>
              <a:t>Proceedings of the Nutrition Society</a:t>
            </a:r>
            <a:r>
              <a:rPr lang="en-US" sz="1200" dirty="0">
                <a:latin typeface="Tw Cen MT" panose="020B0602020104020603" pitchFamily="34" charset="0"/>
              </a:rPr>
              <a:t>, </a:t>
            </a:r>
            <a:r>
              <a:rPr lang="en-US" sz="1200" i="1" dirty="0">
                <a:latin typeface="Tw Cen MT" panose="020B0602020104020603" pitchFamily="34" charset="0"/>
              </a:rPr>
              <a:t>79</a:t>
            </a:r>
            <a:r>
              <a:rPr lang="en-US" sz="1200" dirty="0">
                <a:latin typeface="Tw Cen MT" panose="020B0602020104020603" pitchFamily="34" charset="0"/>
              </a:rPr>
              <a:t>(3), 283–289. https://doi.org/10.1017/s0029665120000166</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30</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154934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US" sz="1200" dirty="0" err="1">
                <a:latin typeface="Tw Cen MT" panose="020B0602020104020603" pitchFamily="34" charset="0"/>
              </a:rPr>
              <a:t>Kreuter</a:t>
            </a:r>
            <a:r>
              <a:rPr lang="en-US" sz="1200" dirty="0">
                <a:latin typeface="Tw Cen MT" panose="020B0602020104020603" pitchFamily="34" charset="0"/>
              </a:rPr>
              <a:t>, M. W., </a:t>
            </a:r>
            <a:r>
              <a:rPr lang="en-US" sz="1200" dirty="0" err="1">
                <a:latin typeface="Tw Cen MT" panose="020B0602020104020603" pitchFamily="34" charset="0"/>
              </a:rPr>
              <a:t>Lukwago</a:t>
            </a:r>
            <a:r>
              <a:rPr lang="en-US" sz="1200" dirty="0">
                <a:latin typeface="Tw Cen MT" panose="020B0602020104020603" pitchFamily="34" charset="0"/>
              </a:rPr>
              <a:t>, S. N., </a:t>
            </a:r>
            <a:r>
              <a:rPr lang="en-US" sz="1200" dirty="0" err="1">
                <a:latin typeface="Tw Cen MT" panose="020B0602020104020603" pitchFamily="34" charset="0"/>
              </a:rPr>
              <a:t>Bucholtz</a:t>
            </a:r>
            <a:r>
              <a:rPr lang="en-US" sz="1200" dirty="0">
                <a:latin typeface="Tw Cen MT" panose="020B0602020104020603" pitchFamily="34" charset="0"/>
              </a:rPr>
              <a:t>, D. C., Clark, E. M. &amp; Sanders-Thompson, V. (2003). Achieving Cultural Appropriateness in Health Promotion Programs: Targeted and Tailored Approaches. </a:t>
            </a:r>
            <a:r>
              <a:rPr lang="en-US" sz="1200" i="1" dirty="0">
                <a:latin typeface="Tw Cen MT" panose="020B0602020104020603" pitchFamily="34" charset="0"/>
              </a:rPr>
              <a:t>Health Education &amp; Behavior</a:t>
            </a:r>
            <a:r>
              <a:rPr lang="en-US" sz="1200" dirty="0">
                <a:latin typeface="Tw Cen MT" panose="020B0602020104020603" pitchFamily="34" charset="0"/>
              </a:rPr>
              <a:t>, </a:t>
            </a:r>
            <a:r>
              <a:rPr lang="en-US" sz="1200" i="1" dirty="0">
                <a:latin typeface="Tw Cen MT" panose="020B0602020104020603" pitchFamily="34" charset="0"/>
              </a:rPr>
              <a:t>30</a:t>
            </a:r>
            <a:r>
              <a:rPr lang="en-US" sz="1200" dirty="0">
                <a:latin typeface="Tw Cen MT" panose="020B0602020104020603" pitchFamily="34" charset="0"/>
              </a:rPr>
              <a:t>(2), 133–146. </a:t>
            </a:r>
            <a:r>
              <a:rPr lang="en-US" sz="1200" dirty="0">
                <a:latin typeface="Tw Cen MT" panose="020B0602020104020603" pitchFamily="34" charset="0"/>
                <a:hlinkClick r:id="rId3"/>
              </a:rPr>
              <a:t>https://doi.org/10.1177/1090198102251021</a:t>
            </a:r>
            <a:endParaRPr lang="en-US" sz="1200" b="1"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Lavallee, K. L., Zhang, X. C., Schneider, S. &amp; </a:t>
            </a:r>
            <a:r>
              <a:rPr lang="en-US" sz="1200" dirty="0" err="1">
                <a:latin typeface="Tw Cen MT" panose="020B0602020104020603" pitchFamily="34" charset="0"/>
              </a:rPr>
              <a:t>Margraf</a:t>
            </a:r>
            <a:r>
              <a:rPr lang="en-US" sz="1200" dirty="0">
                <a:latin typeface="Tw Cen MT" panose="020B0602020104020603" pitchFamily="34" charset="0"/>
              </a:rPr>
              <a:t>, J. (2021). Obesity and Mental Health: A Longitudinal, Cross-Cultural Examination in Germany and China. </a:t>
            </a:r>
            <a:r>
              <a:rPr lang="en-US" sz="1200" i="1" dirty="0">
                <a:latin typeface="Tw Cen MT" panose="020B0602020104020603" pitchFamily="34" charset="0"/>
              </a:rPr>
              <a:t>Frontiers in Psychology</a:t>
            </a:r>
            <a:r>
              <a:rPr lang="en-US" sz="1200" dirty="0">
                <a:latin typeface="Tw Cen MT" panose="020B0602020104020603" pitchFamily="34" charset="0"/>
              </a:rPr>
              <a:t>, </a:t>
            </a:r>
            <a:r>
              <a:rPr lang="en-US" sz="1200" i="1" dirty="0">
                <a:latin typeface="Tw Cen MT" panose="020B0602020104020603" pitchFamily="34" charset="0"/>
              </a:rPr>
              <a:t>12</a:t>
            </a:r>
            <a:r>
              <a:rPr lang="en-US" sz="1200" dirty="0">
                <a:latin typeface="Tw Cen MT" panose="020B0602020104020603" pitchFamily="34" charset="0"/>
              </a:rPr>
              <a:t>, 712567. </a:t>
            </a:r>
            <a:r>
              <a:rPr lang="en-US" sz="1200" dirty="0">
                <a:latin typeface="Tw Cen MT" panose="020B0602020104020603" pitchFamily="34" charset="0"/>
                <a:hlinkClick r:id="rId4"/>
              </a:rPr>
              <a:t>https://doi.org/10.3389/fpsyg.2021.712567</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Magklis</a:t>
            </a:r>
            <a:r>
              <a:rPr lang="en-US" sz="1200" dirty="0">
                <a:latin typeface="Tw Cen MT" panose="020B0602020104020603" pitchFamily="34" charset="0"/>
              </a:rPr>
              <a:t>, E., Howe, L. D. &amp; Johnson, L. (2019). Eating Style and the Frequency, Size and Timing of Eating Occasions: A cross-sectional analysis using 7-day weighed dietary records. </a:t>
            </a:r>
            <a:r>
              <a:rPr lang="en-US" sz="1200" i="1" dirty="0">
                <a:latin typeface="Tw Cen MT" panose="020B0602020104020603" pitchFamily="34" charset="0"/>
              </a:rPr>
              <a:t>Scientific Reports</a:t>
            </a:r>
            <a:r>
              <a:rPr lang="en-US" sz="1200" dirty="0">
                <a:latin typeface="Tw Cen MT" panose="020B0602020104020603" pitchFamily="34" charset="0"/>
              </a:rPr>
              <a:t>, </a:t>
            </a:r>
            <a:r>
              <a:rPr lang="en-US" sz="1200" i="1" dirty="0">
                <a:latin typeface="Tw Cen MT" panose="020B0602020104020603" pitchFamily="34" charset="0"/>
              </a:rPr>
              <a:t>9</a:t>
            </a:r>
            <a:r>
              <a:rPr lang="en-US" sz="1200" dirty="0">
                <a:latin typeface="Tw Cen MT" panose="020B0602020104020603" pitchFamily="34" charset="0"/>
              </a:rPr>
              <a:t>(1), 15133. </a:t>
            </a:r>
            <a:r>
              <a:rPr lang="en-US" sz="1200" dirty="0">
                <a:latin typeface="Tw Cen MT" panose="020B0602020104020603" pitchFamily="34" charset="0"/>
                <a:hlinkClick r:id="rId5"/>
              </a:rPr>
              <a:t>https://doi.org/10.1038/s41598-019-51534-w</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Matenga-Ikihele</a:t>
            </a:r>
            <a:r>
              <a:rPr lang="en-US" sz="1200" dirty="0">
                <a:latin typeface="Tw Cen MT" panose="020B0602020104020603" pitchFamily="34" charset="0"/>
              </a:rPr>
              <a:t>, A., McCool, J., Dobson, R., </a:t>
            </a:r>
            <a:r>
              <a:rPr lang="en-US" sz="1200" dirty="0" err="1">
                <a:latin typeface="Tw Cen MT" panose="020B0602020104020603" pitchFamily="34" charset="0"/>
              </a:rPr>
              <a:t>Fa’alau</a:t>
            </a:r>
            <a:r>
              <a:rPr lang="en-US" sz="1200" dirty="0">
                <a:latin typeface="Tw Cen MT" panose="020B0602020104020603" pitchFamily="34" charset="0"/>
              </a:rPr>
              <a:t>, F. &amp; Whittaker, R. (2021). The characteristics of behaviour change interventions used among Pacific people: a systematic search and narrative synthesis. </a:t>
            </a:r>
            <a:r>
              <a:rPr lang="en-US" sz="1200" i="1" dirty="0">
                <a:latin typeface="Tw Cen MT" panose="020B0602020104020603" pitchFamily="34" charset="0"/>
              </a:rPr>
              <a:t>BMC Public Health</a:t>
            </a:r>
            <a:r>
              <a:rPr lang="en-US" sz="1200" dirty="0">
                <a:latin typeface="Tw Cen MT" panose="020B0602020104020603" pitchFamily="34" charset="0"/>
              </a:rPr>
              <a:t>, </a:t>
            </a:r>
            <a:r>
              <a:rPr lang="en-US" sz="1200" i="1" dirty="0">
                <a:latin typeface="Tw Cen MT" panose="020B0602020104020603" pitchFamily="34" charset="0"/>
              </a:rPr>
              <a:t>21</a:t>
            </a:r>
            <a:r>
              <a:rPr lang="en-US" sz="1200" dirty="0">
                <a:latin typeface="Tw Cen MT" panose="020B0602020104020603" pitchFamily="34" charset="0"/>
              </a:rPr>
              <a:t>(1), 435. </a:t>
            </a:r>
            <a:r>
              <a:rPr lang="en-US" sz="1200" dirty="0">
                <a:latin typeface="Tw Cen MT" panose="020B0602020104020603" pitchFamily="34" charset="0"/>
                <a:hlinkClick r:id="rId6"/>
              </a:rPr>
              <a:t>https://doi.org/10.1186/s12889-021-10420-9</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Michie, S., Abraham, C., Whittington, C., McAteer, J. &amp; Gupta, S. (2009). Effective Techniques in Healthy Eating and Physical Activity Interventions: A Meta-Regression. </a:t>
            </a:r>
            <a:r>
              <a:rPr lang="en-US" sz="1200" i="1" dirty="0">
                <a:latin typeface="Tw Cen MT" panose="020B0602020104020603" pitchFamily="34" charset="0"/>
              </a:rPr>
              <a:t>Health Psychology</a:t>
            </a:r>
            <a:r>
              <a:rPr lang="en-US" sz="1200" dirty="0">
                <a:latin typeface="Tw Cen MT" panose="020B0602020104020603" pitchFamily="34" charset="0"/>
              </a:rPr>
              <a:t>, </a:t>
            </a:r>
            <a:r>
              <a:rPr lang="en-US" sz="1200" i="1" dirty="0">
                <a:latin typeface="Tw Cen MT" panose="020B0602020104020603" pitchFamily="34" charset="0"/>
              </a:rPr>
              <a:t>28</a:t>
            </a:r>
            <a:r>
              <a:rPr lang="en-US" sz="1200" dirty="0">
                <a:latin typeface="Tw Cen MT" panose="020B0602020104020603" pitchFamily="34" charset="0"/>
              </a:rPr>
              <a:t>(6), 690–701. https://doi.org/10.1037/a0016136</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31</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747154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Pigeyre</a:t>
            </a:r>
            <a:r>
              <a:rPr lang="en-AU" sz="1200" dirty="0">
                <a:latin typeface="Tw Cen MT" panose="020B0602020104020603" pitchFamily="34" charset="0"/>
              </a:rPr>
              <a:t>, M., Rousseaux, J., </a:t>
            </a:r>
            <a:r>
              <a:rPr lang="en-AU" sz="1200" dirty="0" err="1">
                <a:latin typeface="Tw Cen MT" panose="020B0602020104020603" pitchFamily="34" charset="0"/>
              </a:rPr>
              <a:t>Trouiller</a:t>
            </a:r>
            <a:r>
              <a:rPr lang="en-AU" sz="1200" dirty="0">
                <a:latin typeface="Tw Cen MT" panose="020B0602020104020603" pitchFamily="34" charset="0"/>
              </a:rPr>
              <a:t>, P., Dumont, J., </a:t>
            </a:r>
            <a:r>
              <a:rPr lang="en-AU" sz="1200" dirty="0" err="1">
                <a:latin typeface="Tw Cen MT" panose="020B0602020104020603" pitchFamily="34" charset="0"/>
              </a:rPr>
              <a:t>Goumidi</a:t>
            </a:r>
            <a:r>
              <a:rPr lang="en-AU" sz="1200" dirty="0">
                <a:latin typeface="Tw Cen MT" panose="020B0602020104020603" pitchFamily="34" charset="0"/>
              </a:rPr>
              <a:t>, L., </a:t>
            </a:r>
            <a:r>
              <a:rPr lang="en-AU" sz="1200" dirty="0" err="1">
                <a:latin typeface="Tw Cen MT" panose="020B0602020104020603" pitchFamily="34" charset="0"/>
              </a:rPr>
              <a:t>Bonte</a:t>
            </a:r>
            <a:r>
              <a:rPr lang="en-AU" sz="1200" dirty="0">
                <a:latin typeface="Tw Cen MT" panose="020B0602020104020603" pitchFamily="34" charset="0"/>
              </a:rPr>
              <a:t>, D., Dumont, M.-P., Chmielewski, A., Duhamel, A., </a:t>
            </a:r>
            <a:r>
              <a:rPr lang="en-AU" sz="1200" dirty="0" err="1">
                <a:latin typeface="Tw Cen MT" panose="020B0602020104020603" pitchFamily="34" charset="0"/>
              </a:rPr>
              <a:t>Amouyel</a:t>
            </a:r>
            <a:r>
              <a:rPr lang="en-AU" sz="1200" dirty="0">
                <a:latin typeface="Tw Cen MT" panose="020B0602020104020603" pitchFamily="34" charset="0"/>
              </a:rPr>
              <a:t>, P., </a:t>
            </a:r>
            <a:r>
              <a:rPr lang="en-AU" sz="1200" dirty="0" err="1">
                <a:latin typeface="Tw Cen MT" panose="020B0602020104020603" pitchFamily="34" charset="0"/>
              </a:rPr>
              <a:t>Dallongeville</a:t>
            </a:r>
            <a:r>
              <a:rPr lang="en-AU" sz="1200" dirty="0">
                <a:latin typeface="Tw Cen MT" panose="020B0602020104020603" pitchFamily="34" charset="0"/>
              </a:rPr>
              <a:t>, J., </a:t>
            </a:r>
            <a:r>
              <a:rPr lang="en-AU" sz="1200" dirty="0" err="1">
                <a:latin typeface="Tw Cen MT" panose="020B0602020104020603" pitchFamily="34" charset="0"/>
              </a:rPr>
              <a:t>Romon</a:t>
            </a:r>
            <a:r>
              <a:rPr lang="en-AU" sz="1200" dirty="0">
                <a:latin typeface="Tw Cen MT" panose="020B0602020104020603" pitchFamily="34" charset="0"/>
              </a:rPr>
              <a:t>, M. &amp; </a:t>
            </a:r>
            <a:r>
              <a:rPr lang="en-AU" sz="1200" dirty="0" err="1">
                <a:latin typeface="Tw Cen MT" panose="020B0602020104020603" pitchFamily="34" charset="0"/>
              </a:rPr>
              <a:t>Meirhaeghe</a:t>
            </a:r>
            <a:r>
              <a:rPr lang="en-AU" sz="1200" dirty="0">
                <a:latin typeface="Tw Cen MT" panose="020B0602020104020603" pitchFamily="34" charset="0"/>
              </a:rPr>
              <a:t>, A. (2016). How obesity relates to socio-economic status: identification of eating </a:t>
            </a:r>
            <a:r>
              <a:rPr lang="en-AU" sz="1200" dirty="0" err="1">
                <a:latin typeface="Tw Cen MT" panose="020B0602020104020603" pitchFamily="34" charset="0"/>
              </a:rPr>
              <a:t>behavior</a:t>
            </a:r>
            <a:r>
              <a:rPr lang="en-AU" sz="1200" dirty="0">
                <a:latin typeface="Tw Cen MT" panose="020B0602020104020603" pitchFamily="34" charset="0"/>
              </a:rPr>
              <a:t> mediators. </a:t>
            </a:r>
            <a:r>
              <a:rPr lang="en-AU" sz="1200" i="1" dirty="0">
                <a:latin typeface="Tw Cen MT" panose="020B0602020104020603" pitchFamily="34" charset="0"/>
              </a:rPr>
              <a:t>International Journal of Obesity</a:t>
            </a:r>
            <a:r>
              <a:rPr lang="en-AU" sz="1200" dirty="0">
                <a:latin typeface="Tw Cen MT" panose="020B0602020104020603" pitchFamily="34" charset="0"/>
              </a:rPr>
              <a:t>, </a:t>
            </a:r>
            <a:r>
              <a:rPr lang="en-AU" sz="1200" i="1" dirty="0">
                <a:latin typeface="Tw Cen MT" panose="020B0602020104020603" pitchFamily="34" charset="0"/>
              </a:rPr>
              <a:t>40</a:t>
            </a:r>
            <a:r>
              <a:rPr lang="en-AU" sz="1200" dirty="0">
                <a:latin typeface="Tw Cen MT" panose="020B0602020104020603" pitchFamily="34" charset="0"/>
              </a:rPr>
              <a:t>(11), 1794–1801. https://doi.org/10.1038/ijo.2016.109</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Rajan</a:t>
            </a:r>
            <a:r>
              <a:rPr lang="en-US" sz="1200" dirty="0">
                <a:latin typeface="Tw Cen MT" panose="020B0602020104020603" pitchFamily="34" charset="0"/>
              </a:rPr>
              <a:t>, T. &amp; Menon, V. (2017). Psychiatric disorders and obesity: A review of association studies. </a:t>
            </a:r>
            <a:r>
              <a:rPr lang="en-US" sz="1200" i="1" dirty="0">
                <a:latin typeface="Tw Cen MT" panose="020B0602020104020603" pitchFamily="34" charset="0"/>
              </a:rPr>
              <a:t>Journal of Postgraduate Medicine</a:t>
            </a:r>
            <a:r>
              <a:rPr lang="en-US" sz="1200" dirty="0">
                <a:latin typeface="Tw Cen MT" panose="020B0602020104020603" pitchFamily="34" charset="0"/>
              </a:rPr>
              <a:t>, </a:t>
            </a:r>
            <a:r>
              <a:rPr lang="en-US" sz="1200" i="1" dirty="0">
                <a:latin typeface="Tw Cen MT" panose="020B0602020104020603" pitchFamily="34" charset="0"/>
              </a:rPr>
              <a:t>63</a:t>
            </a:r>
            <a:r>
              <a:rPr lang="en-US" sz="1200" dirty="0">
                <a:latin typeface="Tw Cen MT" panose="020B0602020104020603" pitchFamily="34" charset="0"/>
              </a:rPr>
              <a:t>(3), 182–190. </a:t>
            </a:r>
            <a:r>
              <a:rPr lang="en-US" sz="1200" dirty="0">
                <a:latin typeface="Tw Cen MT" panose="020B0602020104020603" pitchFamily="34" charset="0"/>
                <a:hlinkClick r:id="rId3"/>
              </a:rPr>
              <a:t>https://doi.org/10.4103/jpgm.jpgm_712_16</a:t>
            </a:r>
            <a:endParaRPr lang="en-US" sz="1200" dirty="0">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Resnicow</a:t>
            </a:r>
            <a:r>
              <a:rPr lang="en-US" sz="1200" dirty="0">
                <a:latin typeface="Tw Cen MT" panose="020B0602020104020603" pitchFamily="34" charset="0"/>
              </a:rPr>
              <a:t>, K., Baranowski, T., Ahluwalia, J. S. &amp; Braithwaite, R. L. (1999). Cultural sensitivity in public health: defined and demystified. </a:t>
            </a:r>
            <a:r>
              <a:rPr lang="en-US" sz="1200" i="1" dirty="0">
                <a:latin typeface="Tw Cen MT" panose="020B0602020104020603" pitchFamily="34" charset="0"/>
              </a:rPr>
              <a:t>Ethnicity &amp; Disease</a:t>
            </a:r>
            <a:r>
              <a:rPr lang="en-US" sz="1200" dirty="0">
                <a:latin typeface="Tw Cen MT" panose="020B0602020104020603" pitchFamily="34" charset="0"/>
              </a:rPr>
              <a:t>, </a:t>
            </a:r>
            <a:r>
              <a:rPr lang="en-US" sz="1200" i="1" dirty="0">
                <a:latin typeface="Tw Cen MT" panose="020B0602020104020603" pitchFamily="34" charset="0"/>
              </a:rPr>
              <a:t>9</a:t>
            </a:r>
            <a:r>
              <a:rPr lang="en-US" sz="1200" dirty="0">
                <a:latin typeface="Tw Cen MT" panose="020B0602020104020603" pitchFamily="34" charset="0"/>
              </a:rPr>
              <a:t>(1), 10–21.</a:t>
            </a:r>
          </a:p>
          <a:p>
            <a:pPr defTabSz="914400" eaLnBrk="0" fontAlgn="base" hangingPunct="0">
              <a:spcBef>
                <a:spcPct val="0"/>
              </a:spcBef>
              <a:spcAft>
                <a:spcPct val="0"/>
              </a:spcAft>
            </a:pPr>
            <a:r>
              <a:rPr lang="en-US" sz="1200" dirty="0">
                <a:latin typeface="Tw Cen MT" panose="020B0602020104020603" pitchFamily="34" charset="0"/>
              </a:rPr>
              <a:t>Rigby, R. R., Mitchell, L. J., Hamilton, K. &amp; Williams, L. T. (2020). The Use of Behavior Change Theories in Dietetics Practice in Primary Health Care: A Systematic Review of Randomized Controlled Trials. </a:t>
            </a:r>
            <a:r>
              <a:rPr lang="en-US" sz="1200" i="1" dirty="0">
                <a:latin typeface="Tw Cen MT" panose="020B0602020104020603" pitchFamily="34" charset="0"/>
              </a:rPr>
              <a:t>Journal of the Academy of Nutrition and Dietetics</a:t>
            </a:r>
            <a:r>
              <a:rPr lang="en-US" sz="1200" dirty="0">
                <a:latin typeface="Tw Cen MT" panose="020B0602020104020603" pitchFamily="34" charset="0"/>
              </a:rPr>
              <a:t>, </a:t>
            </a:r>
            <a:r>
              <a:rPr lang="en-US" sz="1200" i="1" dirty="0">
                <a:latin typeface="Tw Cen MT" panose="020B0602020104020603" pitchFamily="34" charset="0"/>
              </a:rPr>
              <a:t>120</a:t>
            </a:r>
            <a:r>
              <a:rPr lang="en-US" sz="1200" dirty="0">
                <a:latin typeface="Tw Cen MT" panose="020B0602020104020603" pitchFamily="34" charset="0"/>
              </a:rPr>
              <a:t>(7), 1172–1197. </a:t>
            </a:r>
            <a:r>
              <a:rPr lang="en-US" sz="1200" dirty="0">
                <a:latin typeface="Tw Cen MT" panose="020B0602020104020603" pitchFamily="34" charset="0"/>
                <a:hlinkClick r:id="rId4"/>
              </a:rPr>
              <a:t>https://doi.org/10.1016/j.jand.2020.03.019</a:t>
            </a:r>
            <a:endParaRPr kumimoji="0" lang="en-US" altLang="en-US" sz="1200" b="0" i="0" u="none" strike="noStrike" cap="none" normalizeH="0" baseline="0" dirty="0">
              <a:ln>
                <a:noFill/>
              </a:ln>
              <a:solidFill>
                <a:srgbClr val="969696"/>
              </a:solidFill>
              <a:effectLst/>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Roberts, R. E., </a:t>
            </a:r>
            <a:r>
              <a:rPr lang="en-US" sz="1200" dirty="0" err="1">
                <a:latin typeface="Tw Cen MT" panose="020B0602020104020603" pitchFamily="34" charset="0"/>
              </a:rPr>
              <a:t>Deleger</a:t>
            </a:r>
            <a:r>
              <a:rPr lang="en-US" sz="1200" dirty="0">
                <a:latin typeface="Tw Cen MT" panose="020B0602020104020603" pitchFamily="34" charset="0"/>
              </a:rPr>
              <a:t>, S., Strawbridge, W. J. &amp; Kaplan, G. A. (2003). Prospective association between obesity and depression: evidence from the Alameda County Study. </a:t>
            </a:r>
            <a:r>
              <a:rPr lang="en-US" sz="1200" i="1" dirty="0">
                <a:latin typeface="Tw Cen MT" panose="020B0602020104020603" pitchFamily="34" charset="0"/>
              </a:rPr>
              <a:t>International Journal of Obesity</a:t>
            </a:r>
            <a:r>
              <a:rPr lang="en-US" sz="1200" dirty="0">
                <a:latin typeface="Tw Cen MT" panose="020B0602020104020603" pitchFamily="34" charset="0"/>
              </a:rPr>
              <a:t>, </a:t>
            </a:r>
            <a:r>
              <a:rPr lang="en-US" sz="1200" i="1" dirty="0">
                <a:latin typeface="Tw Cen MT" panose="020B0602020104020603" pitchFamily="34" charset="0"/>
              </a:rPr>
              <a:t>27</a:t>
            </a:r>
            <a:r>
              <a:rPr lang="en-US" sz="1200" dirty="0">
                <a:latin typeface="Tw Cen MT" panose="020B0602020104020603" pitchFamily="34" charset="0"/>
              </a:rPr>
              <a:t>(4), 514–521. </a:t>
            </a:r>
            <a:r>
              <a:rPr lang="en-US" sz="1200" dirty="0">
                <a:latin typeface="Tw Cen MT" panose="020B0602020104020603" pitchFamily="34" charset="0"/>
                <a:hlinkClick r:id="rId5"/>
              </a:rPr>
              <a:t>https://doi.org/10.1038/sj.ijo.0802204</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err="1">
                <a:ln>
                  <a:noFill/>
                </a:ln>
                <a:effectLst/>
                <a:latin typeface="Tw Cen MT" panose="020B0602020104020603" pitchFamily="34" charset="0"/>
              </a:rPr>
              <a:t>Roser</a:t>
            </a:r>
            <a:r>
              <a:rPr kumimoji="0" lang="en-US" altLang="en-US" sz="1200" b="0" i="0" u="none" strike="noStrike" cap="none" normalizeH="0" baseline="0" dirty="0">
                <a:ln>
                  <a:noFill/>
                </a:ln>
                <a:effectLst/>
                <a:latin typeface="Tw Cen MT" panose="020B0602020104020603" pitchFamily="34" charset="0"/>
              </a:rPr>
              <a:t>, M., &amp; Ritchie, H. </a:t>
            </a:r>
            <a:r>
              <a:rPr lang="en-US" sz="1200" dirty="0">
                <a:latin typeface="Tw Cen MT" panose="020B0602020104020603" pitchFamily="34" charset="0"/>
              </a:rPr>
              <a:t> </a:t>
            </a:r>
            <a:r>
              <a:rPr kumimoji="0" lang="en-US" altLang="en-US" sz="1200" b="0" i="0" u="none" strike="noStrike" cap="none" normalizeH="0" baseline="0" dirty="0">
                <a:ln>
                  <a:noFill/>
                </a:ln>
                <a:effectLst/>
                <a:latin typeface="Tw Cen MT" panose="020B0602020104020603" pitchFamily="34" charset="0"/>
              </a:rPr>
              <a:t>(2017) - "Micronutrient Deficiency". </a:t>
            </a:r>
            <a:r>
              <a:rPr kumimoji="0" lang="en-US" altLang="en-US" sz="1200" b="0" i="1" u="none" strike="noStrike" cap="none" normalizeH="0" baseline="0" dirty="0">
                <a:ln>
                  <a:noFill/>
                </a:ln>
                <a:effectLst/>
                <a:latin typeface="Tw Cen MT" panose="020B0602020104020603" pitchFamily="34" charset="0"/>
              </a:rPr>
              <a:t>Published online at OurWorldInData.org.</a:t>
            </a:r>
            <a:r>
              <a:rPr kumimoji="0" lang="en-US" altLang="en-US" sz="1200" b="0" i="0" u="none" strike="noStrike" cap="none" normalizeH="0" baseline="0" dirty="0">
                <a:ln>
                  <a:noFill/>
                </a:ln>
                <a:effectLst/>
                <a:latin typeface="Tw Cen MT" panose="020B0602020104020603" pitchFamily="34" charset="0"/>
              </a:rPr>
              <a:t> Retrieved from: 'https://ourworldindata.org/micronutrient-deficiency' [Online Resource]</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err="1">
                <a:ln>
                  <a:noFill/>
                </a:ln>
                <a:effectLst/>
                <a:latin typeface="Tw Cen MT" panose="020B0602020104020603" pitchFamily="34" charset="0"/>
              </a:rPr>
              <a:t>Roser</a:t>
            </a:r>
            <a:r>
              <a:rPr kumimoji="0" lang="en-US" altLang="en-US" sz="1200" b="0" i="0" u="none" strike="noStrike" cap="none" normalizeH="0" baseline="0" dirty="0">
                <a:ln>
                  <a:noFill/>
                </a:ln>
                <a:effectLst/>
                <a:latin typeface="Tw Cen MT" panose="020B0602020104020603" pitchFamily="34" charset="0"/>
              </a:rPr>
              <a:t>, M., &amp; Ritchie, H. (2019). "Hunger and Undernourishment". </a:t>
            </a:r>
            <a:r>
              <a:rPr kumimoji="0" lang="en-US" altLang="en-US" sz="1200" b="0" i="1" u="none" strike="noStrike" cap="none" normalizeH="0" baseline="0" dirty="0">
                <a:ln>
                  <a:noFill/>
                </a:ln>
                <a:effectLst/>
                <a:latin typeface="Tw Cen MT" panose="020B0602020104020603" pitchFamily="34" charset="0"/>
              </a:rPr>
              <a:t>Published online at OurWorldInData.org.</a:t>
            </a:r>
            <a:r>
              <a:rPr kumimoji="0" lang="en-US" altLang="en-US" sz="1200" b="0" i="0" u="none" strike="noStrike" cap="none" normalizeH="0" baseline="0" dirty="0">
                <a:ln>
                  <a:noFill/>
                </a:ln>
                <a:effectLst/>
                <a:latin typeface="Tw Cen MT" panose="020B0602020104020603" pitchFamily="34" charset="0"/>
              </a:rPr>
              <a:t> Retrieved from: 'https://ourworldindata.org/hunger-and-undernourishment' [Online Resource] </a:t>
            </a: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32</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466630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a:latin typeface="Tw Cen MT" panose="020B0602020104020603" pitchFamily="34" charset="0"/>
              </a:rPr>
              <a:t>Scott, K. M., </a:t>
            </a:r>
            <a:r>
              <a:rPr lang="en-AU" sz="1200" dirty="0" err="1">
                <a:latin typeface="Tw Cen MT" panose="020B0602020104020603" pitchFamily="34" charset="0"/>
              </a:rPr>
              <a:t>Bruffaerts</a:t>
            </a:r>
            <a:r>
              <a:rPr lang="en-AU" sz="1200" dirty="0">
                <a:latin typeface="Tw Cen MT" panose="020B0602020104020603" pitchFamily="34" charset="0"/>
              </a:rPr>
              <a:t>, R., Simon, G. E., Alonso, J., </a:t>
            </a:r>
            <a:r>
              <a:rPr lang="en-AU" sz="1200" dirty="0" err="1">
                <a:latin typeface="Tw Cen MT" panose="020B0602020104020603" pitchFamily="34" charset="0"/>
              </a:rPr>
              <a:t>Angermeyer</a:t>
            </a:r>
            <a:r>
              <a:rPr lang="en-AU" sz="1200" dirty="0">
                <a:latin typeface="Tw Cen MT" panose="020B0602020104020603" pitchFamily="34" charset="0"/>
              </a:rPr>
              <a:t>, M., Girolamo, G. de, </a:t>
            </a:r>
            <a:r>
              <a:rPr lang="en-AU" sz="1200" dirty="0" err="1">
                <a:latin typeface="Tw Cen MT" panose="020B0602020104020603" pitchFamily="34" charset="0"/>
              </a:rPr>
              <a:t>Demyttenaere</a:t>
            </a:r>
            <a:r>
              <a:rPr lang="en-AU" sz="1200" dirty="0">
                <a:latin typeface="Tw Cen MT" panose="020B0602020104020603" pitchFamily="34" charset="0"/>
              </a:rPr>
              <a:t>, K., Gasquet, I., </a:t>
            </a:r>
            <a:r>
              <a:rPr lang="en-AU" sz="1200" dirty="0" err="1">
                <a:latin typeface="Tw Cen MT" panose="020B0602020104020603" pitchFamily="34" charset="0"/>
              </a:rPr>
              <a:t>Haro</a:t>
            </a:r>
            <a:r>
              <a:rPr lang="en-AU" sz="1200" dirty="0">
                <a:latin typeface="Tw Cen MT" panose="020B0602020104020603" pitchFamily="34" charset="0"/>
              </a:rPr>
              <a:t>, J. M., Karam, E., Kessler, R. C., Levinson, D., Mora, M. E. M., Browne, M. A. O., </a:t>
            </a:r>
            <a:r>
              <a:rPr lang="en-AU" sz="1200" dirty="0" err="1">
                <a:latin typeface="Tw Cen MT" panose="020B0602020104020603" pitchFamily="34" charset="0"/>
              </a:rPr>
              <a:t>Ormel</a:t>
            </a:r>
            <a:r>
              <a:rPr lang="en-AU" sz="1200" dirty="0">
                <a:latin typeface="Tw Cen MT" panose="020B0602020104020603" pitchFamily="34" charset="0"/>
              </a:rPr>
              <a:t>, J., Villa, J. P., </a:t>
            </a:r>
            <a:r>
              <a:rPr lang="en-AU" sz="1200" dirty="0" err="1">
                <a:latin typeface="Tw Cen MT" panose="020B0602020104020603" pitchFamily="34" charset="0"/>
              </a:rPr>
              <a:t>Uda</a:t>
            </a:r>
            <a:r>
              <a:rPr lang="en-AU" sz="1200" dirty="0">
                <a:latin typeface="Tw Cen MT" panose="020B0602020104020603" pitchFamily="34" charset="0"/>
              </a:rPr>
              <a:t>, H. &amp; </a:t>
            </a:r>
            <a:r>
              <a:rPr lang="en-AU" sz="1200" dirty="0" err="1">
                <a:latin typeface="Tw Cen MT" panose="020B0602020104020603" pitchFamily="34" charset="0"/>
              </a:rPr>
              <a:t>Korff</a:t>
            </a:r>
            <a:r>
              <a:rPr lang="en-AU" sz="1200" dirty="0">
                <a:latin typeface="Tw Cen MT" panose="020B0602020104020603" pitchFamily="34" charset="0"/>
              </a:rPr>
              <a:t>, M. V. (2008). Obesity and mental disorders in the general population: results from the world mental health surveys. </a:t>
            </a:r>
            <a:r>
              <a:rPr lang="en-AU" sz="1200" i="1" dirty="0">
                <a:latin typeface="Tw Cen MT" panose="020B0602020104020603" pitchFamily="34" charset="0"/>
              </a:rPr>
              <a:t>International Journal of Obesity</a:t>
            </a:r>
            <a:r>
              <a:rPr lang="en-AU" sz="1200" dirty="0">
                <a:latin typeface="Tw Cen MT" panose="020B0602020104020603" pitchFamily="34" charset="0"/>
              </a:rPr>
              <a:t>, </a:t>
            </a:r>
            <a:r>
              <a:rPr lang="en-AU" sz="1200" i="1" dirty="0">
                <a:latin typeface="Tw Cen MT" panose="020B0602020104020603" pitchFamily="34" charset="0"/>
              </a:rPr>
              <a:t>32</a:t>
            </a:r>
            <a:r>
              <a:rPr lang="en-AU" sz="1200" dirty="0">
                <a:latin typeface="Tw Cen MT" panose="020B0602020104020603" pitchFamily="34" charset="0"/>
              </a:rPr>
              <a:t>(1), 192–200. </a:t>
            </a:r>
            <a:r>
              <a:rPr lang="en-AU" sz="1200" dirty="0">
                <a:latin typeface="Tw Cen MT" panose="020B0602020104020603" pitchFamily="34" charset="0"/>
                <a:hlinkClick r:id="rId3"/>
              </a:rPr>
              <a:t>https://doi.org/10.1038/sj.ijo.0803701</a:t>
            </a:r>
            <a:endParaRPr lang="en-AU" sz="1200" dirty="0">
              <a:latin typeface="Tw Cen MT" panose="020B0602020104020603" pitchFamily="34" charset="0"/>
            </a:endParaRPr>
          </a:p>
          <a:p>
            <a:pPr defTabSz="914400" eaLnBrk="0" fontAlgn="base" hangingPunct="0">
              <a:spcBef>
                <a:spcPct val="0"/>
              </a:spcBef>
              <a:spcAft>
                <a:spcPct val="0"/>
              </a:spcAft>
            </a:pPr>
            <a:r>
              <a:rPr lang="en-AU" sz="1200" dirty="0">
                <a:latin typeface="Tw Cen MT" panose="020B0602020104020603" pitchFamily="34" charset="0"/>
              </a:rPr>
              <a:t>Simmonds, M., Llewellyn, A., Owen, C. G. &amp; </a:t>
            </a:r>
            <a:r>
              <a:rPr lang="en-AU" sz="1200" dirty="0" err="1">
                <a:latin typeface="Tw Cen MT" panose="020B0602020104020603" pitchFamily="34" charset="0"/>
              </a:rPr>
              <a:t>Woolacott</a:t>
            </a:r>
            <a:r>
              <a:rPr lang="en-AU" sz="1200" dirty="0">
                <a:latin typeface="Tw Cen MT" panose="020B0602020104020603" pitchFamily="34" charset="0"/>
              </a:rPr>
              <a:t>, N. (2016). Predicting adult obesity from childhood obesity: a systematic review and meta-analysis. </a:t>
            </a:r>
            <a:r>
              <a:rPr lang="en-AU" sz="1200" i="1" dirty="0">
                <a:latin typeface="Tw Cen MT" panose="020B0602020104020603" pitchFamily="34" charset="0"/>
              </a:rPr>
              <a:t>Obesity Reviews</a:t>
            </a:r>
            <a:r>
              <a:rPr lang="en-AU" sz="1200" dirty="0">
                <a:latin typeface="Tw Cen MT" panose="020B0602020104020603" pitchFamily="34" charset="0"/>
              </a:rPr>
              <a:t>, </a:t>
            </a:r>
            <a:r>
              <a:rPr lang="en-AU" sz="1200" i="1" dirty="0">
                <a:latin typeface="Tw Cen MT" panose="020B0602020104020603" pitchFamily="34" charset="0"/>
              </a:rPr>
              <a:t>17</a:t>
            </a:r>
            <a:r>
              <a:rPr lang="en-AU" sz="1200" dirty="0">
                <a:latin typeface="Tw Cen MT" panose="020B0602020104020603" pitchFamily="34" charset="0"/>
              </a:rPr>
              <a:t>(2), 95–107. https://doi.org/10.1111/obr.12334</a:t>
            </a:r>
          </a:p>
          <a:p>
            <a:pPr defTabSz="914400" eaLnBrk="0" fontAlgn="base" hangingPunct="0">
              <a:spcBef>
                <a:spcPct val="0"/>
              </a:spcBef>
              <a:spcAft>
                <a:spcPct val="0"/>
              </a:spcAft>
            </a:pPr>
            <a:r>
              <a:rPr lang="en-AU" sz="1200" dirty="0">
                <a:latin typeface="Tw Cen MT" panose="020B0602020104020603" pitchFamily="34" charset="0"/>
              </a:rPr>
              <a:t>Stevens, G. A., Bennett, J. E., </a:t>
            </a:r>
            <a:r>
              <a:rPr lang="en-AU" sz="1200" dirty="0" err="1">
                <a:latin typeface="Tw Cen MT" panose="020B0602020104020603" pitchFamily="34" charset="0"/>
              </a:rPr>
              <a:t>Hennocq</a:t>
            </a:r>
            <a:r>
              <a:rPr lang="en-AU" sz="1200" dirty="0">
                <a:latin typeface="Tw Cen MT" panose="020B0602020104020603" pitchFamily="34" charset="0"/>
              </a:rPr>
              <a:t>, Q., Lu, Y., De-</a:t>
            </a:r>
            <a:r>
              <a:rPr lang="en-AU" sz="1200" dirty="0" err="1">
                <a:latin typeface="Tw Cen MT" panose="020B0602020104020603" pitchFamily="34" charset="0"/>
              </a:rPr>
              <a:t>Regil</a:t>
            </a:r>
            <a:r>
              <a:rPr lang="en-AU" sz="1200" dirty="0">
                <a:latin typeface="Tw Cen MT" panose="020B0602020104020603" pitchFamily="34" charset="0"/>
              </a:rPr>
              <a:t>, L. M., Rogers, L., </a:t>
            </a:r>
            <a:r>
              <a:rPr lang="en-AU" sz="1200" dirty="0" err="1">
                <a:latin typeface="Tw Cen MT" panose="020B0602020104020603" pitchFamily="34" charset="0"/>
              </a:rPr>
              <a:t>Danaei</a:t>
            </a:r>
            <a:r>
              <a:rPr lang="en-AU" sz="1200" dirty="0">
                <a:latin typeface="Tw Cen MT" panose="020B0602020104020603" pitchFamily="34" charset="0"/>
              </a:rPr>
              <a:t>, G., Li, G., White, R. A., Flaxman, S. R., </a:t>
            </a:r>
            <a:r>
              <a:rPr lang="en-AU" sz="1200" dirty="0" err="1">
                <a:latin typeface="Tw Cen MT" panose="020B0602020104020603" pitchFamily="34" charset="0"/>
              </a:rPr>
              <a:t>Oehrle</a:t>
            </a:r>
            <a:r>
              <a:rPr lang="en-AU" sz="1200" dirty="0">
                <a:latin typeface="Tw Cen MT" panose="020B0602020104020603" pitchFamily="34" charset="0"/>
              </a:rPr>
              <a:t>, S.-P., Finucane, M. M., Guerrero, R., </a:t>
            </a:r>
            <a:r>
              <a:rPr lang="en-AU" sz="1200" dirty="0" err="1">
                <a:latin typeface="Tw Cen MT" panose="020B0602020104020603" pitchFamily="34" charset="0"/>
              </a:rPr>
              <a:t>Bhutta</a:t>
            </a:r>
            <a:r>
              <a:rPr lang="en-AU" sz="1200" dirty="0">
                <a:latin typeface="Tw Cen MT" panose="020B0602020104020603" pitchFamily="34" charset="0"/>
              </a:rPr>
              <a:t>, Z. A., Then-</a:t>
            </a:r>
            <a:r>
              <a:rPr lang="en-AU" sz="1200" dirty="0" err="1">
                <a:latin typeface="Tw Cen MT" panose="020B0602020104020603" pitchFamily="34" charset="0"/>
              </a:rPr>
              <a:t>Paulino</a:t>
            </a:r>
            <a:r>
              <a:rPr lang="en-AU" sz="1200" dirty="0">
                <a:latin typeface="Tw Cen MT" panose="020B0602020104020603" pitchFamily="34" charset="0"/>
              </a:rPr>
              <a:t>, A., Fawzi, W., Black, R. E. &amp; </a:t>
            </a:r>
            <a:r>
              <a:rPr lang="en-AU" sz="1200" dirty="0" err="1">
                <a:latin typeface="Tw Cen MT" panose="020B0602020104020603" pitchFamily="34" charset="0"/>
              </a:rPr>
              <a:t>Ezzati</a:t>
            </a:r>
            <a:r>
              <a:rPr lang="en-AU" sz="1200" dirty="0">
                <a:latin typeface="Tw Cen MT" panose="020B0602020104020603" pitchFamily="34" charset="0"/>
              </a:rPr>
              <a:t>, M. (2015). Trends and mortality effects of vitamin A deficiency in children in 138 low-income and middle-income countries between 1991 and 2013: a pooled analysis of population-based surveys. </a:t>
            </a:r>
            <a:r>
              <a:rPr lang="en-AU" sz="1200" i="1" dirty="0">
                <a:latin typeface="Tw Cen MT" panose="020B0602020104020603" pitchFamily="34" charset="0"/>
              </a:rPr>
              <a:t>The Lancet Global Health</a:t>
            </a:r>
            <a:r>
              <a:rPr lang="en-AU" sz="1200" dirty="0">
                <a:latin typeface="Tw Cen MT" panose="020B0602020104020603" pitchFamily="34" charset="0"/>
              </a:rPr>
              <a:t>, </a:t>
            </a:r>
            <a:r>
              <a:rPr lang="en-AU" sz="1200" i="1" dirty="0">
                <a:latin typeface="Tw Cen MT" panose="020B0602020104020603" pitchFamily="34" charset="0"/>
              </a:rPr>
              <a:t>3</a:t>
            </a:r>
            <a:r>
              <a:rPr lang="en-AU" sz="1200" dirty="0">
                <a:latin typeface="Tw Cen MT" panose="020B0602020104020603" pitchFamily="34" charset="0"/>
              </a:rPr>
              <a:t>(9), e528–e536. </a:t>
            </a:r>
            <a:r>
              <a:rPr lang="en-AU" sz="1200" dirty="0">
                <a:latin typeface="Tw Cen MT" panose="020B0602020104020603" pitchFamily="34" charset="0"/>
                <a:hlinkClick r:id="rId4"/>
              </a:rPr>
              <a:t>https://doi.org/10.1016/s2214-109x(15)00039-x</a:t>
            </a:r>
            <a:endParaRPr lang="en-AU" sz="1200" dirty="0">
              <a:latin typeface="Tw Cen MT" panose="020B0602020104020603" pitchFamily="34" charset="0"/>
            </a:endParaRPr>
          </a:p>
          <a:p>
            <a:pPr defTabSz="914400" eaLnBrk="0" fontAlgn="base" hangingPunct="0">
              <a:spcBef>
                <a:spcPct val="0"/>
              </a:spcBef>
              <a:spcAft>
                <a:spcPct val="0"/>
              </a:spcAft>
            </a:pPr>
            <a:r>
              <a:rPr lang="en-AU" sz="1200" dirty="0">
                <a:latin typeface="Tw Cen MT" panose="020B0602020104020603" pitchFamily="34" charset="0"/>
              </a:rPr>
              <a:t>Subramaniam, K., Low, W. Y., </a:t>
            </a:r>
            <a:r>
              <a:rPr lang="en-AU" sz="1200" dirty="0" err="1">
                <a:latin typeface="Tw Cen MT" panose="020B0602020104020603" pitchFamily="34" charset="0"/>
              </a:rPr>
              <a:t>Chinna</a:t>
            </a:r>
            <a:r>
              <a:rPr lang="en-AU" sz="1200" dirty="0">
                <a:latin typeface="Tw Cen MT" panose="020B0602020104020603" pitchFamily="34" charset="0"/>
              </a:rPr>
              <a:t>, K., Chin, K. F. &amp; Krishnaswamy, S. (2017). Psychometric Properties of the Malay Version of the Dutch Eating Behaviour Questionnaire (DEBQ) in a Sample of Malaysian Adults Attending a Health Care Facility. </a:t>
            </a:r>
            <a:r>
              <a:rPr lang="en-AU" sz="1200" i="1" dirty="0">
                <a:latin typeface="Tw Cen MT" panose="020B0602020104020603" pitchFamily="34" charset="0"/>
              </a:rPr>
              <a:t>Malaysian Journal of Medical Sciences</a:t>
            </a:r>
            <a:r>
              <a:rPr lang="en-AU" sz="1200" dirty="0">
                <a:latin typeface="Tw Cen MT" panose="020B0602020104020603" pitchFamily="34" charset="0"/>
              </a:rPr>
              <a:t>, </a:t>
            </a:r>
            <a:r>
              <a:rPr lang="en-AU" sz="1200" i="1" dirty="0">
                <a:latin typeface="Tw Cen MT" panose="020B0602020104020603" pitchFamily="34" charset="0"/>
              </a:rPr>
              <a:t>24</a:t>
            </a:r>
            <a:r>
              <a:rPr lang="en-AU" sz="1200" dirty="0">
                <a:latin typeface="Tw Cen MT" panose="020B0602020104020603" pitchFamily="34" charset="0"/>
              </a:rPr>
              <a:t>(4), 64–73. https://doi.org/10.21315/mjms2017.24.4.8</a:t>
            </a:r>
          </a:p>
          <a:p>
            <a:pPr defTabSz="914400" eaLnBrk="0" fontAlgn="base" hangingPunct="0">
              <a:spcBef>
                <a:spcPct val="0"/>
              </a:spcBef>
              <a:spcAft>
                <a:spcPct val="0"/>
              </a:spcAft>
            </a:pPr>
            <a:r>
              <a:rPr lang="en-AU" sz="1200" dirty="0" err="1">
                <a:latin typeface="Tw Cen MT" panose="020B0602020104020603" pitchFamily="34" charset="0"/>
              </a:rPr>
              <a:t>Vincze</a:t>
            </a:r>
            <a:r>
              <a:rPr lang="en-AU" sz="1200" dirty="0">
                <a:latin typeface="Tw Cen MT" panose="020B0602020104020603" pitchFamily="34" charset="0"/>
              </a:rPr>
              <a:t>, L., Barnes, K., Somerville, M., Littlewood, R., Atkins, H., </a:t>
            </a:r>
            <a:r>
              <a:rPr lang="en-AU" sz="1200" dirty="0" err="1">
                <a:latin typeface="Tw Cen MT" panose="020B0602020104020603" pitchFamily="34" charset="0"/>
              </a:rPr>
              <a:t>Rogany</a:t>
            </a:r>
            <a:r>
              <a:rPr lang="en-AU" sz="1200" dirty="0">
                <a:latin typeface="Tw Cen MT" panose="020B0602020104020603" pitchFamily="34" charset="0"/>
              </a:rPr>
              <a:t>, A. &amp; Williams, L. T. (2021). Cultural adaptation of health interventions including a nutrition component in Indigenous peoples: a systematic scoping review. </a:t>
            </a:r>
            <a:r>
              <a:rPr lang="en-AU" sz="1200" i="1" dirty="0">
                <a:latin typeface="Tw Cen MT" panose="020B0602020104020603" pitchFamily="34" charset="0"/>
              </a:rPr>
              <a:t>International Journal for Equity in Health</a:t>
            </a:r>
            <a:r>
              <a:rPr lang="en-AU" sz="1200" dirty="0">
                <a:latin typeface="Tw Cen MT" panose="020B0602020104020603" pitchFamily="34" charset="0"/>
              </a:rPr>
              <a:t>, </a:t>
            </a:r>
            <a:r>
              <a:rPr lang="en-AU" sz="1200" i="1" dirty="0">
                <a:latin typeface="Tw Cen MT" panose="020B0602020104020603" pitchFamily="34" charset="0"/>
              </a:rPr>
              <a:t>20</a:t>
            </a:r>
            <a:r>
              <a:rPr lang="en-AU" sz="1200" dirty="0">
                <a:latin typeface="Tw Cen MT" panose="020B0602020104020603" pitchFamily="34" charset="0"/>
              </a:rPr>
              <a:t>(1), 125. </a:t>
            </a:r>
            <a:r>
              <a:rPr lang="en-AU" sz="1200" dirty="0">
                <a:latin typeface="Tw Cen MT" panose="020B0602020104020603" pitchFamily="34" charset="0"/>
                <a:hlinkClick r:id="rId5"/>
              </a:rPr>
              <a:t>https://doi.org/10.1186/s12939-021-01462-x</a:t>
            </a:r>
            <a:endParaRPr lang="en-AU"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33</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304327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378864"/>
            <a:ext cx="7769074" cy="3398762"/>
          </a:xfrm>
        </p:spPr>
        <p:txBody>
          <a:bodyPr>
            <a:noAutofit/>
          </a:bodyPr>
          <a:lstStyle/>
          <a:p>
            <a:pPr defTabSz="914400" eaLnBrk="0" fontAlgn="base" hangingPunct="0">
              <a:spcBef>
                <a:spcPct val="0"/>
              </a:spcBef>
              <a:spcAft>
                <a:spcPct val="0"/>
              </a:spcAft>
            </a:pPr>
            <a:r>
              <a:rPr lang="en-AU" sz="1200" dirty="0" err="1">
                <a:latin typeface="Tw Cen MT" panose="020B0602020104020603" pitchFamily="34" charset="0"/>
              </a:rPr>
              <a:t>Volaco</a:t>
            </a:r>
            <a:r>
              <a:rPr lang="en-AU" sz="1200" dirty="0">
                <a:latin typeface="Tw Cen MT" panose="020B0602020104020603" pitchFamily="34" charset="0"/>
              </a:rPr>
              <a:t>, A., Cavalcanti, A. M., Filho, R. P. &amp; Precoma, D. B. (2018). Socioeconomic Status: The Missing Link Between Obesity and Diabetes Mellitus? </a:t>
            </a:r>
            <a:r>
              <a:rPr lang="en-AU" sz="1200" i="1" dirty="0">
                <a:latin typeface="Tw Cen MT" panose="020B0602020104020603" pitchFamily="34" charset="0"/>
              </a:rPr>
              <a:t>Current Diabetes Reviews</a:t>
            </a:r>
            <a:r>
              <a:rPr lang="en-AU" sz="1200" dirty="0">
                <a:latin typeface="Tw Cen MT" panose="020B0602020104020603" pitchFamily="34" charset="0"/>
              </a:rPr>
              <a:t>, </a:t>
            </a:r>
            <a:r>
              <a:rPr lang="en-AU" sz="1200" i="1" dirty="0">
                <a:latin typeface="Tw Cen MT" panose="020B0602020104020603" pitchFamily="34" charset="0"/>
              </a:rPr>
              <a:t>14</a:t>
            </a:r>
            <a:r>
              <a:rPr lang="en-AU" sz="1200" dirty="0">
                <a:latin typeface="Tw Cen MT" panose="020B0602020104020603" pitchFamily="34" charset="0"/>
              </a:rPr>
              <a:t>(4), 321–326. https://doi.org/10.2174/1573399813666170621123227</a:t>
            </a:r>
          </a:p>
          <a:p>
            <a:pPr defTabSz="914400" eaLnBrk="0" fontAlgn="base" hangingPunct="0">
              <a:spcBef>
                <a:spcPct val="0"/>
              </a:spcBef>
              <a:spcAft>
                <a:spcPct val="0"/>
              </a:spcAft>
            </a:pPr>
            <a:r>
              <a:rPr lang="en-AU" sz="1200" dirty="0">
                <a:latin typeface="Tw Cen MT" panose="020B0602020104020603" pitchFamily="34" charset="0"/>
              </a:rPr>
              <a:t>Vuuren, C. L. van, Wachter, G. G., </a:t>
            </a:r>
            <a:r>
              <a:rPr lang="en-AU" sz="1200" dirty="0" err="1">
                <a:latin typeface="Tw Cen MT" panose="020B0602020104020603" pitchFamily="34" charset="0"/>
              </a:rPr>
              <a:t>Veenstra</a:t>
            </a:r>
            <a:r>
              <a:rPr lang="en-AU" sz="1200" dirty="0">
                <a:latin typeface="Tw Cen MT" panose="020B0602020104020603" pitchFamily="34" charset="0"/>
              </a:rPr>
              <a:t>, R., </a:t>
            </a:r>
            <a:r>
              <a:rPr lang="en-AU" sz="1200" dirty="0" err="1">
                <a:latin typeface="Tw Cen MT" panose="020B0602020104020603" pitchFamily="34" charset="0"/>
              </a:rPr>
              <a:t>Rijnhart</a:t>
            </a:r>
            <a:r>
              <a:rPr lang="en-AU" sz="1200" dirty="0">
                <a:latin typeface="Tw Cen MT" panose="020B0602020104020603" pitchFamily="34" charset="0"/>
              </a:rPr>
              <a:t>, J. J. M., Wal, M. F. van der, </a:t>
            </a:r>
            <a:r>
              <a:rPr lang="en-AU" sz="1200" dirty="0" err="1">
                <a:latin typeface="Tw Cen MT" panose="020B0602020104020603" pitchFamily="34" charset="0"/>
              </a:rPr>
              <a:t>Chinapaw</a:t>
            </a:r>
            <a:r>
              <a:rPr lang="en-AU" sz="1200" dirty="0">
                <a:latin typeface="Tw Cen MT" panose="020B0602020104020603" pitchFamily="34" charset="0"/>
              </a:rPr>
              <a:t>, M. J. M. &amp; Busch, V. (2019). Associations between overweight and mental health problems among adolescents, and the mediating role of victimization. </a:t>
            </a:r>
            <a:r>
              <a:rPr lang="en-AU" sz="1200" i="1" dirty="0">
                <a:latin typeface="Tw Cen MT" panose="020B0602020104020603" pitchFamily="34" charset="0"/>
              </a:rPr>
              <a:t>BMC Public Health</a:t>
            </a:r>
            <a:r>
              <a:rPr lang="en-AU" sz="1200" dirty="0">
                <a:latin typeface="Tw Cen MT" panose="020B0602020104020603" pitchFamily="34" charset="0"/>
              </a:rPr>
              <a:t>, </a:t>
            </a:r>
            <a:r>
              <a:rPr lang="en-AU" sz="1200" i="1" dirty="0">
                <a:latin typeface="Tw Cen MT" panose="020B0602020104020603" pitchFamily="34" charset="0"/>
              </a:rPr>
              <a:t>19</a:t>
            </a:r>
            <a:r>
              <a:rPr lang="en-AU" sz="1200" dirty="0">
                <a:latin typeface="Tw Cen MT" panose="020B0602020104020603" pitchFamily="34" charset="0"/>
              </a:rPr>
              <a:t>(1), 612. </a:t>
            </a:r>
            <a:r>
              <a:rPr lang="en-AU" sz="1200" dirty="0">
                <a:latin typeface="Tw Cen MT" panose="020B0602020104020603" pitchFamily="34" charset="0"/>
                <a:hlinkClick r:id="rId3"/>
              </a:rPr>
              <a:t>https://doi.org/10.1186/s12889-019-6832-z</a:t>
            </a:r>
            <a:endParaRPr lang="en-AU" sz="1200" dirty="0">
              <a:latin typeface="Tw Cen MT" panose="020B0602020104020603" pitchFamily="34" charset="0"/>
            </a:endParaRPr>
          </a:p>
          <a:p>
            <a:pPr defTabSz="914400" eaLnBrk="0" fontAlgn="base" hangingPunct="0">
              <a:spcBef>
                <a:spcPct val="0"/>
              </a:spcBef>
              <a:spcAft>
                <a:spcPct val="0"/>
              </a:spcAft>
            </a:pPr>
            <a:r>
              <a:rPr lang="en-US" sz="1200" dirty="0">
                <a:latin typeface="Tw Cen MT" panose="020B0602020104020603" pitchFamily="34" charset="0"/>
              </a:rPr>
              <a:t>Walls, H. L., </a:t>
            </a:r>
            <a:r>
              <a:rPr lang="en-US" sz="1200" dirty="0" err="1">
                <a:latin typeface="Tw Cen MT" panose="020B0602020104020603" pitchFamily="34" charset="0"/>
              </a:rPr>
              <a:t>Peeters</a:t>
            </a:r>
            <a:r>
              <a:rPr lang="en-US" sz="1200" dirty="0">
                <a:latin typeface="Tw Cen MT" panose="020B0602020104020603" pitchFamily="34" charset="0"/>
              </a:rPr>
              <a:t>, A., </a:t>
            </a:r>
            <a:r>
              <a:rPr lang="en-US" sz="1200" dirty="0" err="1">
                <a:latin typeface="Tw Cen MT" panose="020B0602020104020603" pitchFamily="34" charset="0"/>
              </a:rPr>
              <a:t>Proietto</a:t>
            </a:r>
            <a:r>
              <a:rPr lang="en-US" sz="1200" dirty="0">
                <a:latin typeface="Tw Cen MT" panose="020B0602020104020603" pitchFamily="34" charset="0"/>
              </a:rPr>
              <a:t>, J. &amp; McNeil, J. J. (2011). Public health campaigns and obesity - a critique. </a:t>
            </a:r>
            <a:r>
              <a:rPr lang="en-US" sz="1200" i="1" dirty="0">
                <a:latin typeface="Tw Cen MT" panose="020B0602020104020603" pitchFamily="34" charset="0"/>
              </a:rPr>
              <a:t>BMC Public Health</a:t>
            </a:r>
            <a:r>
              <a:rPr lang="en-US" sz="1200" dirty="0">
                <a:latin typeface="Tw Cen MT" panose="020B0602020104020603" pitchFamily="34" charset="0"/>
              </a:rPr>
              <a:t>, </a:t>
            </a:r>
            <a:r>
              <a:rPr lang="en-US" sz="1200" i="1" dirty="0">
                <a:latin typeface="Tw Cen MT" panose="020B0602020104020603" pitchFamily="34" charset="0"/>
              </a:rPr>
              <a:t>11</a:t>
            </a:r>
            <a:r>
              <a:rPr lang="en-US" sz="1200" dirty="0">
                <a:latin typeface="Tw Cen MT" panose="020B0602020104020603" pitchFamily="34" charset="0"/>
              </a:rPr>
              <a:t>(1), 136. https://doi.org/10.1186/1471-2458-11-136</a:t>
            </a:r>
            <a:endParaRPr kumimoji="0" lang="en-US" altLang="en-US" sz="1200" b="0" i="0" u="none" strike="noStrike" cap="none" normalizeH="0" baseline="0" dirty="0">
              <a:ln>
                <a:noFill/>
              </a:ln>
              <a:solidFill>
                <a:schemeClr val="tx1"/>
              </a:solidFill>
              <a:effectLst/>
              <a:latin typeface="Tw Cen MT" panose="020B0602020104020603" pitchFamily="34" charset="0"/>
            </a:endParaRPr>
          </a:p>
          <a:p>
            <a:pPr defTabSz="914400" eaLnBrk="0" fontAlgn="base" hangingPunct="0">
              <a:spcBef>
                <a:spcPct val="0"/>
              </a:spcBef>
              <a:spcAft>
                <a:spcPct val="0"/>
              </a:spcAft>
            </a:pPr>
            <a:r>
              <a:rPr lang="en-US" sz="1200" dirty="0" err="1">
                <a:latin typeface="Tw Cen MT" panose="020B0602020104020603" pitchFamily="34" charset="0"/>
              </a:rPr>
              <a:t>Wessells</a:t>
            </a:r>
            <a:r>
              <a:rPr lang="en-US" sz="1200" dirty="0">
                <a:latin typeface="Tw Cen MT" panose="020B0602020104020603" pitchFamily="34" charset="0"/>
              </a:rPr>
              <a:t>, K. R. &amp; Brown, K. H. (2012). Estimating the Global Prevalence of Zinc Deficiency: Results Based on Zinc Availability in National Food Supplies and the Prevalence of Stunting. </a:t>
            </a:r>
            <a:r>
              <a:rPr lang="en-US" sz="1200" i="1" dirty="0" err="1">
                <a:latin typeface="Tw Cen MT" panose="020B0602020104020603" pitchFamily="34" charset="0"/>
              </a:rPr>
              <a:t>PLoS</a:t>
            </a:r>
            <a:r>
              <a:rPr lang="en-US" sz="1200" i="1" dirty="0">
                <a:latin typeface="Tw Cen MT" panose="020B0602020104020603" pitchFamily="34" charset="0"/>
              </a:rPr>
              <a:t> ONE</a:t>
            </a:r>
            <a:r>
              <a:rPr lang="en-US" sz="1200" dirty="0">
                <a:latin typeface="Tw Cen MT" panose="020B0602020104020603" pitchFamily="34" charset="0"/>
              </a:rPr>
              <a:t>, </a:t>
            </a:r>
            <a:r>
              <a:rPr lang="en-US" sz="1200" i="1" dirty="0">
                <a:latin typeface="Tw Cen MT" panose="020B0602020104020603" pitchFamily="34" charset="0"/>
              </a:rPr>
              <a:t>7</a:t>
            </a:r>
            <a:r>
              <a:rPr lang="en-US" sz="1200" dirty="0">
                <a:latin typeface="Tw Cen MT" panose="020B0602020104020603" pitchFamily="34" charset="0"/>
              </a:rPr>
              <a:t>(11), e50568. </a:t>
            </a:r>
            <a:r>
              <a:rPr lang="en-US" sz="1200" dirty="0">
                <a:latin typeface="Tw Cen MT" panose="020B0602020104020603" pitchFamily="34" charset="0"/>
                <a:hlinkClick r:id="rId4"/>
              </a:rPr>
              <a:t>https://doi.org/10.1371/journal.pone.0050568</a:t>
            </a:r>
            <a:endParaRPr lang="en-US" sz="1200" dirty="0">
              <a:latin typeface="Tw Cen MT" panose="020B0602020104020603" pitchFamily="34" charset="0"/>
            </a:endParaRPr>
          </a:p>
          <a:p>
            <a:pPr defTabSz="914400"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Tw Cen MT" panose="020B0602020104020603" pitchFamily="34" charset="0"/>
              </a:rPr>
              <a:t>World Health </a:t>
            </a:r>
            <a:r>
              <a:rPr kumimoji="0" lang="en-US" altLang="en-US" sz="1200" b="0" i="0" u="none" strike="noStrike" cap="none" normalizeH="0" baseline="0" dirty="0" err="1">
                <a:ln>
                  <a:noFill/>
                </a:ln>
                <a:solidFill>
                  <a:schemeClr val="tx1"/>
                </a:solidFill>
                <a:effectLst/>
                <a:latin typeface="Tw Cen MT" panose="020B0602020104020603" pitchFamily="34" charset="0"/>
              </a:rPr>
              <a:t>Organisation</a:t>
            </a:r>
            <a:r>
              <a:rPr kumimoji="0" lang="en-US" altLang="en-US" sz="1200" b="0" i="0" u="none" strike="noStrike" cap="none" normalizeH="0" baseline="0" dirty="0">
                <a:ln>
                  <a:noFill/>
                </a:ln>
                <a:solidFill>
                  <a:schemeClr val="tx1"/>
                </a:solidFill>
                <a:effectLst/>
                <a:latin typeface="Tw Cen MT" panose="020B0602020104020603" pitchFamily="34" charset="0"/>
              </a:rPr>
              <a:t> (WHO</a:t>
            </a:r>
            <a:r>
              <a:rPr lang="en-US" altLang="en-US" sz="1200" dirty="0">
                <a:latin typeface="Tw Cen MT" panose="020B0602020104020603" pitchFamily="34" charset="0"/>
              </a:rPr>
              <a:t>). ( 2014). Obesity and in equities. Guidance for addressing inequities in overweight and obesity. </a:t>
            </a:r>
            <a:r>
              <a:rPr lang="en-US" altLang="en-US" sz="1200" dirty="0">
                <a:latin typeface="Tw Cen MT" panose="020B0602020104020603" pitchFamily="34" charset="0"/>
                <a:hlinkClick r:id="rId5"/>
              </a:rPr>
              <a:t>https://www.euro.who.int/__data/assets/pdf_file/0003/247638/obesity-090514.pdf</a:t>
            </a:r>
            <a:endParaRPr lang="en-US" altLang="en-US" sz="1200" dirty="0">
              <a:latin typeface="Tw Cen MT" panose="020B0602020104020603" pitchFamily="34" charset="0"/>
            </a:endParaRPr>
          </a:p>
          <a:p>
            <a:pPr defTabSz="914400" eaLnBrk="0" fontAlgn="base" hangingPunct="0">
              <a:spcBef>
                <a:spcPct val="0"/>
              </a:spcBef>
              <a:spcAft>
                <a:spcPct val="0"/>
              </a:spcAft>
            </a:pPr>
            <a:endParaRPr kumimoji="0" lang="en-US" altLang="en-US" sz="1200" b="0" i="0" u="none" strike="noStrike" cap="none" normalizeH="0" baseline="0" dirty="0">
              <a:ln>
                <a:noFill/>
              </a:ln>
              <a:solidFill>
                <a:schemeClr val="tx1"/>
              </a:solidFill>
              <a:effectLst/>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34</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343512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4</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1</a:t>
            </a:r>
            <a:br>
              <a:rPr lang="en-US" sz="5400" dirty="0">
                <a:solidFill>
                  <a:srgbClr val="002060"/>
                </a:solidFill>
              </a:rPr>
            </a:br>
            <a:br>
              <a:rPr lang="en-US" sz="5400" dirty="0">
                <a:solidFill>
                  <a:srgbClr val="002060"/>
                </a:solidFill>
              </a:rPr>
            </a:br>
            <a:r>
              <a:rPr lang="en-US" sz="4900" b="0" i="1" u="sng" dirty="0">
                <a:solidFill>
                  <a:srgbClr val="002060"/>
                </a:solidFill>
              </a:rPr>
              <a:t>Unhealthy diets</a:t>
            </a:r>
            <a:endParaRPr lang="en-AU" sz="5400" b="0" i="1" u="sng" dirty="0">
              <a:solidFill>
                <a:srgbClr val="002060"/>
              </a:solidFill>
            </a:endParaRPr>
          </a:p>
        </p:txBody>
      </p:sp>
    </p:spTree>
    <p:extLst>
      <p:ext uri="{BB962C8B-B14F-4D97-AF65-F5344CB8AC3E}">
        <p14:creationId xmlns:p14="http://schemas.microsoft.com/office/powerpoint/2010/main" val="421820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5</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652644" y="1283676"/>
            <a:ext cx="3746309" cy="3572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US" sz="1400" dirty="0">
                <a:latin typeface="Tw Cen MT" panose="020B0602020104020603" pitchFamily="34" charset="0"/>
              </a:rPr>
              <a:t>Weight categories and obesity are typically defined by </a:t>
            </a:r>
            <a:r>
              <a:rPr lang="en-US" sz="1400" b="1" dirty="0">
                <a:latin typeface="Tw Cen MT" panose="020B0602020104020603" pitchFamily="34" charset="0"/>
              </a:rPr>
              <a:t>Body Mass Index (BMI)</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dirty="0">
                <a:latin typeface="Tw Cen MT" panose="020B0602020104020603" pitchFamily="34" charset="0"/>
                <a:hlinkClick r:id="rId3"/>
              </a:rPr>
              <a:t>WHO (2022</a:t>
            </a:r>
            <a:r>
              <a:rPr lang="en-US" sz="1400" dirty="0">
                <a:latin typeface="Tw Cen MT" panose="020B0602020104020603" pitchFamily="34" charset="0"/>
              </a:rPr>
              <a:t>) ranges:</a:t>
            </a:r>
          </a:p>
          <a:p>
            <a:pPr>
              <a:spcBef>
                <a:spcPts val="100"/>
              </a:spcBef>
            </a:pPr>
            <a:r>
              <a:rPr lang="en-US" sz="1400" dirty="0">
                <a:latin typeface="Tw Cen MT" panose="020B0602020104020603" pitchFamily="34" charset="0"/>
              </a:rPr>
              <a:t>&lt;18.5 = underweight</a:t>
            </a:r>
          </a:p>
          <a:p>
            <a:pPr>
              <a:spcBef>
                <a:spcPts val="100"/>
              </a:spcBef>
            </a:pPr>
            <a:r>
              <a:rPr lang="en-US" sz="1400" dirty="0">
                <a:latin typeface="Tw Cen MT" panose="020B0602020104020603" pitchFamily="34" charset="0"/>
              </a:rPr>
              <a:t>18.5–24.9 = normal weight (“healthy”)</a:t>
            </a:r>
          </a:p>
          <a:p>
            <a:pPr>
              <a:spcBef>
                <a:spcPts val="100"/>
              </a:spcBef>
            </a:pPr>
            <a:r>
              <a:rPr lang="en-US" sz="1400" dirty="0">
                <a:latin typeface="Tw Cen MT" panose="020B0602020104020603" pitchFamily="34" charset="0"/>
              </a:rPr>
              <a:t>25–29.9 = overweight</a:t>
            </a:r>
          </a:p>
          <a:p>
            <a:pPr>
              <a:spcBef>
                <a:spcPts val="100"/>
              </a:spcBef>
            </a:pPr>
            <a:r>
              <a:rPr lang="en-AU" sz="1400" dirty="0">
                <a:latin typeface="Tw Cen MT" panose="020B0602020104020603" pitchFamily="34" charset="0"/>
              </a:rPr>
              <a:t>≥30 = obesity</a:t>
            </a:r>
          </a:p>
          <a:p>
            <a:pPr>
              <a:spcBef>
                <a:spcPts val="100"/>
              </a:spcBef>
              <a:spcAft>
                <a:spcPts val="600"/>
              </a:spcAft>
            </a:pPr>
            <a:endParaRPr lang="en-US" sz="1400" dirty="0">
              <a:latin typeface="Tw Cen MT" panose="020B0602020104020603" pitchFamily="34" charset="0"/>
            </a:endParaRPr>
          </a:p>
          <a:p>
            <a:pPr marL="0" indent="0">
              <a:spcBef>
                <a:spcPts val="100"/>
              </a:spcBef>
              <a:spcAft>
                <a:spcPts val="600"/>
              </a:spcAft>
              <a:buNone/>
            </a:pPr>
            <a:r>
              <a:rPr lang="en-US" sz="1400" b="1" dirty="0">
                <a:latin typeface="Tw Cen MT" panose="020B0602020104020603" pitchFamily="34" charset="0"/>
              </a:rPr>
              <a:t>Alternatives:</a:t>
            </a:r>
          </a:p>
          <a:p>
            <a:pPr>
              <a:spcBef>
                <a:spcPts val="100"/>
              </a:spcBef>
            </a:pPr>
            <a:r>
              <a:rPr lang="en-US" sz="1400" dirty="0">
                <a:latin typeface="Tw Cen MT" panose="020B0602020104020603" pitchFamily="34" charset="0"/>
              </a:rPr>
              <a:t>Visceral fat</a:t>
            </a:r>
          </a:p>
          <a:p>
            <a:pPr>
              <a:spcBef>
                <a:spcPts val="100"/>
              </a:spcBef>
            </a:pPr>
            <a:r>
              <a:rPr lang="en-US" sz="1400" dirty="0">
                <a:latin typeface="Tw Cen MT" panose="020B0602020104020603" pitchFamily="34" charset="0"/>
              </a:rPr>
              <a:t>Waist-to-hip ratio</a:t>
            </a:r>
          </a:p>
          <a:p>
            <a:pPr>
              <a:spcBef>
                <a:spcPts val="100"/>
              </a:spcBef>
              <a:spcAft>
                <a:spcPts val="600"/>
              </a:spcAft>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566C7D-9F87-4A40-BC9A-6767A363A55B}"/>
                  </a:ext>
                </a:extLst>
              </p:cNvPr>
              <p:cNvSpPr txBox="1"/>
              <p:nvPr/>
            </p:nvSpPr>
            <p:spPr>
              <a:xfrm>
                <a:off x="4472342" y="1395338"/>
                <a:ext cx="3886199" cy="722066"/>
              </a:xfrm>
              <a:custGeom>
                <a:avLst/>
                <a:gdLst>
                  <a:gd name="connsiteX0" fmla="*/ 0 w 3886199"/>
                  <a:gd name="connsiteY0" fmla="*/ 0 h 722066"/>
                  <a:gd name="connsiteX1" fmla="*/ 500320 w 3886199"/>
                  <a:gd name="connsiteY1" fmla="*/ 0 h 722066"/>
                  <a:gd name="connsiteX2" fmla="*/ 1000641 w 3886199"/>
                  <a:gd name="connsiteY2" fmla="*/ 0 h 722066"/>
                  <a:gd name="connsiteX3" fmla="*/ 1500961 w 3886199"/>
                  <a:gd name="connsiteY3" fmla="*/ 0 h 722066"/>
                  <a:gd name="connsiteX4" fmla="*/ 1963623 w 3886199"/>
                  <a:gd name="connsiteY4" fmla="*/ 0 h 722066"/>
                  <a:gd name="connsiteX5" fmla="*/ 2463943 w 3886199"/>
                  <a:gd name="connsiteY5" fmla="*/ 0 h 722066"/>
                  <a:gd name="connsiteX6" fmla="*/ 3001922 w 3886199"/>
                  <a:gd name="connsiteY6" fmla="*/ 0 h 722066"/>
                  <a:gd name="connsiteX7" fmla="*/ 3765852 w 3886199"/>
                  <a:gd name="connsiteY7" fmla="*/ 0 h 722066"/>
                  <a:gd name="connsiteX8" fmla="*/ 3886199 w 3886199"/>
                  <a:gd name="connsiteY8" fmla="*/ 120347 h 722066"/>
                  <a:gd name="connsiteX9" fmla="*/ 3886199 w 3886199"/>
                  <a:gd name="connsiteY9" fmla="*/ 409172 h 722066"/>
                  <a:gd name="connsiteX10" fmla="*/ 3886199 w 3886199"/>
                  <a:gd name="connsiteY10" fmla="*/ 722066 h 722066"/>
                  <a:gd name="connsiteX11" fmla="*/ 3886199 w 3886199"/>
                  <a:gd name="connsiteY11" fmla="*/ 722066 h 722066"/>
                  <a:gd name="connsiteX12" fmla="*/ 3272903 w 3886199"/>
                  <a:gd name="connsiteY12" fmla="*/ 722066 h 722066"/>
                  <a:gd name="connsiteX13" fmla="*/ 2810241 w 3886199"/>
                  <a:gd name="connsiteY13" fmla="*/ 722066 h 722066"/>
                  <a:gd name="connsiteX14" fmla="*/ 2196945 w 3886199"/>
                  <a:gd name="connsiteY14" fmla="*/ 722066 h 722066"/>
                  <a:gd name="connsiteX15" fmla="*/ 1583649 w 3886199"/>
                  <a:gd name="connsiteY15" fmla="*/ 722066 h 722066"/>
                  <a:gd name="connsiteX16" fmla="*/ 1083329 w 3886199"/>
                  <a:gd name="connsiteY16" fmla="*/ 722066 h 722066"/>
                  <a:gd name="connsiteX17" fmla="*/ 583009 w 3886199"/>
                  <a:gd name="connsiteY17" fmla="*/ 722066 h 722066"/>
                  <a:gd name="connsiteX18" fmla="*/ 120347 w 3886199"/>
                  <a:gd name="connsiteY18" fmla="*/ 722066 h 722066"/>
                  <a:gd name="connsiteX19" fmla="*/ 0 w 3886199"/>
                  <a:gd name="connsiteY19" fmla="*/ 601719 h 722066"/>
                  <a:gd name="connsiteX20" fmla="*/ 0 w 3886199"/>
                  <a:gd name="connsiteY20" fmla="*/ 306877 h 722066"/>
                  <a:gd name="connsiteX21" fmla="*/ 0 w 3886199"/>
                  <a:gd name="connsiteY21" fmla="*/ 0 h 72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6199" h="722066" extrusionOk="0">
                    <a:moveTo>
                      <a:pt x="0" y="0"/>
                    </a:moveTo>
                    <a:cubicBezTo>
                      <a:pt x="207643" y="-35017"/>
                      <a:pt x="397237" y="57034"/>
                      <a:pt x="500320" y="0"/>
                    </a:cubicBezTo>
                    <a:cubicBezTo>
                      <a:pt x="603403" y="-57034"/>
                      <a:pt x="817314" y="24632"/>
                      <a:pt x="1000641" y="0"/>
                    </a:cubicBezTo>
                    <a:cubicBezTo>
                      <a:pt x="1183968" y="-24632"/>
                      <a:pt x="1292488" y="42631"/>
                      <a:pt x="1500961" y="0"/>
                    </a:cubicBezTo>
                    <a:cubicBezTo>
                      <a:pt x="1709434" y="-42631"/>
                      <a:pt x="1785162" y="5554"/>
                      <a:pt x="1963623" y="0"/>
                    </a:cubicBezTo>
                    <a:cubicBezTo>
                      <a:pt x="2142084" y="-5554"/>
                      <a:pt x="2298471" y="46098"/>
                      <a:pt x="2463943" y="0"/>
                    </a:cubicBezTo>
                    <a:cubicBezTo>
                      <a:pt x="2629415" y="-46098"/>
                      <a:pt x="2768691" y="19949"/>
                      <a:pt x="3001922" y="0"/>
                    </a:cubicBezTo>
                    <a:cubicBezTo>
                      <a:pt x="3235153" y="-19949"/>
                      <a:pt x="3555735" y="37379"/>
                      <a:pt x="3765852" y="0"/>
                    </a:cubicBezTo>
                    <a:cubicBezTo>
                      <a:pt x="3805731" y="36106"/>
                      <a:pt x="3822329" y="66029"/>
                      <a:pt x="3886199" y="120347"/>
                    </a:cubicBezTo>
                    <a:cubicBezTo>
                      <a:pt x="3889740" y="191193"/>
                      <a:pt x="3876961" y="305148"/>
                      <a:pt x="3886199" y="409172"/>
                    </a:cubicBezTo>
                    <a:cubicBezTo>
                      <a:pt x="3895437" y="513196"/>
                      <a:pt x="3875815" y="566224"/>
                      <a:pt x="3886199" y="722066"/>
                    </a:cubicBezTo>
                    <a:lnTo>
                      <a:pt x="3886199" y="722066"/>
                    </a:lnTo>
                    <a:cubicBezTo>
                      <a:pt x="3585192" y="757411"/>
                      <a:pt x="3571739" y="682157"/>
                      <a:pt x="3272903" y="722066"/>
                    </a:cubicBezTo>
                    <a:cubicBezTo>
                      <a:pt x="2974067" y="761975"/>
                      <a:pt x="3031942" y="678212"/>
                      <a:pt x="2810241" y="722066"/>
                    </a:cubicBezTo>
                    <a:cubicBezTo>
                      <a:pt x="2588540" y="765920"/>
                      <a:pt x="2323278" y="674946"/>
                      <a:pt x="2196945" y="722066"/>
                    </a:cubicBezTo>
                    <a:cubicBezTo>
                      <a:pt x="2070612" y="769186"/>
                      <a:pt x="1825056" y="656487"/>
                      <a:pt x="1583649" y="722066"/>
                    </a:cubicBezTo>
                    <a:cubicBezTo>
                      <a:pt x="1342242" y="787645"/>
                      <a:pt x="1271801" y="677897"/>
                      <a:pt x="1083329" y="722066"/>
                    </a:cubicBezTo>
                    <a:cubicBezTo>
                      <a:pt x="894857" y="766235"/>
                      <a:pt x="813101" y="687855"/>
                      <a:pt x="583009" y="722066"/>
                    </a:cubicBezTo>
                    <a:cubicBezTo>
                      <a:pt x="352917" y="756277"/>
                      <a:pt x="228442" y="707715"/>
                      <a:pt x="120347" y="722066"/>
                    </a:cubicBezTo>
                    <a:cubicBezTo>
                      <a:pt x="76477" y="691082"/>
                      <a:pt x="50152" y="650429"/>
                      <a:pt x="0" y="601719"/>
                    </a:cubicBezTo>
                    <a:cubicBezTo>
                      <a:pt x="-33917" y="536993"/>
                      <a:pt x="8205" y="425949"/>
                      <a:pt x="0" y="306877"/>
                    </a:cubicBezTo>
                    <a:cubicBezTo>
                      <a:pt x="-8205" y="187805"/>
                      <a:pt x="24573" y="114905"/>
                      <a:pt x="0" y="0"/>
                    </a:cubicBezTo>
                    <a:close/>
                  </a:path>
                </a:pathLst>
              </a:custGeom>
              <a:noFill/>
              <a:ln w="28575">
                <a:solidFill>
                  <a:srgbClr val="002060"/>
                </a:solidFill>
                <a:extLst>
                  <a:ext uri="{C807C97D-BFC1-408E-A445-0C87EB9F89A2}">
                    <ask:lineSketchStyleProps xmlns:ask="http://schemas.microsoft.com/office/drawing/2018/sketchyshapes" sd="171924374">
                      <a:prstGeom prst="snip2DiagRect">
                        <a:avLst/>
                      </a:prstGeom>
                      <ask:type>
                        <ask:lineSketchScribble/>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r>
                        <a:rPr lang="en-AU" sz="1600" b="0" i="1" smtClean="0">
                          <a:solidFill>
                            <a:srgbClr val="4D5156"/>
                          </a:solidFill>
                          <a:effectLst/>
                          <a:latin typeface="Cambria Math" panose="02040503050406030204" pitchFamily="18" charset="0"/>
                        </a:rPr>
                        <m:t>𝐵𝑜𝑑𝑦</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𝑚𝑎𝑠𝑠</m:t>
                      </m:r>
                      <m:r>
                        <a:rPr lang="en-US" sz="1600" b="0" i="1" smtClean="0">
                          <a:solidFill>
                            <a:srgbClr val="4D5156"/>
                          </a:solidFill>
                          <a:effectLst/>
                          <a:latin typeface="Cambria Math" panose="02040503050406030204" pitchFamily="18" charset="0"/>
                        </a:rPr>
                        <m:t>=</m:t>
                      </m:r>
                      <m:f>
                        <m:fPr>
                          <m:ctrlPr>
                            <a:rPr lang="en-US" sz="1600" b="0" i="1" smtClean="0">
                              <a:solidFill>
                                <a:srgbClr val="4D5156"/>
                              </a:solidFill>
                              <a:effectLst/>
                              <a:latin typeface="Cambria Math" panose="02040503050406030204" pitchFamily="18" charset="0"/>
                            </a:rPr>
                          </m:ctrlPr>
                        </m:fPr>
                        <m:num>
                          <m:r>
                            <a:rPr lang="en-AU" sz="1600" b="0" i="1" smtClean="0">
                              <a:solidFill>
                                <a:srgbClr val="4D5156"/>
                              </a:solidFill>
                              <a:effectLst/>
                              <a:latin typeface="Cambria Math" panose="02040503050406030204" pitchFamily="18" charset="0"/>
                            </a:rPr>
                            <m:t>𝐵𝑜𝑑𝑦</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𝑚𝑎𝑠𝑠</m:t>
                          </m:r>
                          <m:r>
                            <a:rPr lang="en-AU" sz="1600" b="0" i="1" smtClean="0">
                              <a:solidFill>
                                <a:srgbClr val="4D5156"/>
                              </a:solidFill>
                              <a:effectLst/>
                              <a:latin typeface="Cambria Math" panose="02040503050406030204" pitchFamily="18" charset="0"/>
                            </a:rPr>
                            <m:t> (</m:t>
                          </m:r>
                          <m:r>
                            <a:rPr lang="en-AU" sz="1600" b="0" i="1" smtClean="0">
                              <a:solidFill>
                                <a:srgbClr val="4D5156"/>
                              </a:solidFill>
                              <a:effectLst/>
                              <a:latin typeface="Cambria Math" panose="02040503050406030204" pitchFamily="18" charset="0"/>
                            </a:rPr>
                            <m:t>𝑘𝑔</m:t>
                          </m:r>
                          <m:r>
                            <a:rPr lang="en-AU" sz="1600" b="0" i="1" smtClean="0">
                              <a:solidFill>
                                <a:srgbClr val="4D5156"/>
                              </a:solidFill>
                              <a:effectLst/>
                              <a:latin typeface="Cambria Math" panose="02040503050406030204" pitchFamily="18" charset="0"/>
                            </a:rPr>
                            <m:t>)</m:t>
                          </m:r>
                        </m:num>
                        <m:den>
                          <m:sSup>
                            <m:sSupPr>
                              <m:ctrlPr>
                                <a:rPr lang="en-AU" sz="1600" b="0" i="1" smtClean="0">
                                  <a:solidFill>
                                    <a:srgbClr val="4D5156"/>
                                  </a:solidFill>
                                  <a:effectLst/>
                                  <a:latin typeface="Cambria Math" panose="02040503050406030204" pitchFamily="18" charset="0"/>
                                </a:rPr>
                              </m:ctrlPr>
                            </m:sSupPr>
                            <m:e>
                              <m:r>
                                <a:rPr lang="en-AU" sz="1600" i="1">
                                  <a:solidFill>
                                    <a:srgbClr val="4D5156"/>
                                  </a:solidFill>
                                  <a:latin typeface="Cambria Math" panose="02040503050406030204" pitchFamily="18" charset="0"/>
                                </a:rPr>
                                <m:t>𝐻𝑒𝑖𝑔h𝑡</m:t>
                              </m:r>
                              <m:r>
                                <a:rPr lang="en-AU" sz="1600" i="1">
                                  <a:solidFill>
                                    <a:srgbClr val="4D5156"/>
                                  </a:solidFill>
                                  <a:latin typeface="Cambria Math" panose="02040503050406030204" pitchFamily="18" charset="0"/>
                                </a:rPr>
                                <m:t> (</m:t>
                              </m:r>
                              <m:r>
                                <a:rPr lang="en-AU" sz="1600" i="1">
                                  <a:solidFill>
                                    <a:srgbClr val="4D5156"/>
                                  </a:solidFill>
                                  <a:latin typeface="Cambria Math" panose="02040503050406030204" pitchFamily="18" charset="0"/>
                                </a:rPr>
                                <m:t>𝑚𝑒𝑡𝑟𝑒𝑠</m:t>
                              </m:r>
                              <m:r>
                                <a:rPr lang="en-AU" sz="1600" i="1">
                                  <a:solidFill>
                                    <a:srgbClr val="4D5156"/>
                                  </a:solidFill>
                                  <a:latin typeface="Cambria Math" panose="02040503050406030204" pitchFamily="18" charset="0"/>
                                </a:rPr>
                                <m:t>)</m:t>
                              </m:r>
                            </m:e>
                            <m:sup>
                              <m:r>
                                <a:rPr lang="en-AU" sz="1600" b="0" i="1" smtClean="0">
                                  <a:solidFill>
                                    <a:srgbClr val="4D5156"/>
                                  </a:solidFill>
                                  <a:effectLst/>
                                  <a:latin typeface="Cambria Math" panose="02040503050406030204" pitchFamily="18" charset="0"/>
                                </a:rPr>
                                <m:t>2</m:t>
                              </m:r>
                            </m:sup>
                          </m:sSup>
                        </m:den>
                      </m:f>
                    </m:oMath>
                  </m:oMathPara>
                </a14:m>
                <a:endParaRPr lang="en-AU" b="0" i="0" dirty="0">
                  <a:solidFill>
                    <a:srgbClr val="4D5156"/>
                  </a:solidFill>
                  <a:effectLst/>
                  <a:latin typeface="Tw Cen MT" panose="020B0602020104020603" pitchFamily="34" charset="0"/>
                </a:endParaRPr>
              </a:p>
            </p:txBody>
          </p:sp>
        </mc:Choice>
        <mc:Fallback xmlns="">
          <p:sp>
            <p:nvSpPr>
              <p:cNvPr id="8" name="TextBox 7">
                <a:extLst>
                  <a:ext uri="{FF2B5EF4-FFF2-40B4-BE49-F238E27FC236}">
                    <a16:creationId xmlns:a16="http://schemas.microsoft.com/office/drawing/2014/main" id="{DE566C7D-9F87-4A40-BC9A-6767A363A55B}"/>
                  </a:ext>
                </a:extLst>
              </p:cNvPr>
              <p:cNvSpPr txBox="1">
                <a:spLocks noRot="1" noChangeAspect="1" noMove="1" noResize="1" noEditPoints="1" noAdjustHandles="1" noChangeArrowheads="1" noChangeShapeType="1" noTextEdit="1"/>
              </p:cNvSpPr>
              <p:nvPr/>
            </p:nvSpPr>
            <p:spPr>
              <a:xfrm>
                <a:off x="4472342" y="1395338"/>
                <a:ext cx="3886199" cy="722066"/>
              </a:xfrm>
              <a:prstGeom prst="snip2DiagRect">
                <a:avLst/>
              </a:prstGeom>
              <a:blipFill>
                <a:blip r:embed="rId4"/>
                <a:stretch>
                  <a:fillRect/>
                </a:stretch>
              </a:blipFill>
              <a:ln w="28575">
                <a:solidFill>
                  <a:srgbClr val="002060"/>
                </a:solidFill>
                <a:extLst>
                  <a:ext uri="{C807C97D-BFC1-408E-A445-0C87EB9F89A2}">
                    <ask:lineSketchStyleProps xmlns:ask="http://schemas.microsoft.com/office/drawing/2018/sketchyshapes" sd="171924374">
                      <a:custGeom>
                        <a:avLst/>
                        <a:gdLst>
                          <a:gd name="connsiteX0" fmla="*/ 0 w 3886199"/>
                          <a:gd name="connsiteY0" fmla="*/ 0 h 722066"/>
                          <a:gd name="connsiteX1" fmla="*/ 500320 w 3886199"/>
                          <a:gd name="connsiteY1" fmla="*/ 0 h 722066"/>
                          <a:gd name="connsiteX2" fmla="*/ 1000641 w 3886199"/>
                          <a:gd name="connsiteY2" fmla="*/ 0 h 722066"/>
                          <a:gd name="connsiteX3" fmla="*/ 1500961 w 3886199"/>
                          <a:gd name="connsiteY3" fmla="*/ 0 h 722066"/>
                          <a:gd name="connsiteX4" fmla="*/ 1963623 w 3886199"/>
                          <a:gd name="connsiteY4" fmla="*/ 0 h 722066"/>
                          <a:gd name="connsiteX5" fmla="*/ 2463943 w 3886199"/>
                          <a:gd name="connsiteY5" fmla="*/ 0 h 722066"/>
                          <a:gd name="connsiteX6" fmla="*/ 3001922 w 3886199"/>
                          <a:gd name="connsiteY6" fmla="*/ 0 h 722066"/>
                          <a:gd name="connsiteX7" fmla="*/ 3765852 w 3886199"/>
                          <a:gd name="connsiteY7" fmla="*/ 0 h 722066"/>
                          <a:gd name="connsiteX8" fmla="*/ 3886199 w 3886199"/>
                          <a:gd name="connsiteY8" fmla="*/ 120347 h 722066"/>
                          <a:gd name="connsiteX9" fmla="*/ 3886199 w 3886199"/>
                          <a:gd name="connsiteY9" fmla="*/ 409172 h 722066"/>
                          <a:gd name="connsiteX10" fmla="*/ 3886199 w 3886199"/>
                          <a:gd name="connsiteY10" fmla="*/ 722066 h 722066"/>
                          <a:gd name="connsiteX11" fmla="*/ 3886199 w 3886199"/>
                          <a:gd name="connsiteY11" fmla="*/ 722066 h 722066"/>
                          <a:gd name="connsiteX12" fmla="*/ 3272903 w 3886199"/>
                          <a:gd name="connsiteY12" fmla="*/ 722066 h 722066"/>
                          <a:gd name="connsiteX13" fmla="*/ 2810241 w 3886199"/>
                          <a:gd name="connsiteY13" fmla="*/ 722066 h 722066"/>
                          <a:gd name="connsiteX14" fmla="*/ 2196945 w 3886199"/>
                          <a:gd name="connsiteY14" fmla="*/ 722066 h 722066"/>
                          <a:gd name="connsiteX15" fmla="*/ 1583649 w 3886199"/>
                          <a:gd name="connsiteY15" fmla="*/ 722066 h 722066"/>
                          <a:gd name="connsiteX16" fmla="*/ 1083329 w 3886199"/>
                          <a:gd name="connsiteY16" fmla="*/ 722066 h 722066"/>
                          <a:gd name="connsiteX17" fmla="*/ 583009 w 3886199"/>
                          <a:gd name="connsiteY17" fmla="*/ 722066 h 722066"/>
                          <a:gd name="connsiteX18" fmla="*/ 120347 w 3886199"/>
                          <a:gd name="connsiteY18" fmla="*/ 722066 h 722066"/>
                          <a:gd name="connsiteX19" fmla="*/ 0 w 3886199"/>
                          <a:gd name="connsiteY19" fmla="*/ 601719 h 722066"/>
                          <a:gd name="connsiteX20" fmla="*/ 0 w 3886199"/>
                          <a:gd name="connsiteY20" fmla="*/ 306877 h 722066"/>
                          <a:gd name="connsiteX21" fmla="*/ 0 w 3886199"/>
                          <a:gd name="connsiteY21" fmla="*/ 0 h 72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6199" h="722066" extrusionOk="0">
                            <a:moveTo>
                              <a:pt x="0" y="0"/>
                            </a:moveTo>
                            <a:cubicBezTo>
                              <a:pt x="207643" y="-35017"/>
                              <a:pt x="397237" y="57034"/>
                              <a:pt x="500320" y="0"/>
                            </a:cubicBezTo>
                            <a:cubicBezTo>
                              <a:pt x="603403" y="-57034"/>
                              <a:pt x="817314" y="24632"/>
                              <a:pt x="1000641" y="0"/>
                            </a:cubicBezTo>
                            <a:cubicBezTo>
                              <a:pt x="1183968" y="-24632"/>
                              <a:pt x="1292488" y="42631"/>
                              <a:pt x="1500961" y="0"/>
                            </a:cubicBezTo>
                            <a:cubicBezTo>
                              <a:pt x="1709434" y="-42631"/>
                              <a:pt x="1785162" y="5554"/>
                              <a:pt x="1963623" y="0"/>
                            </a:cubicBezTo>
                            <a:cubicBezTo>
                              <a:pt x="2142084" y="-5554"/>
                              <a:pt x="2298471" y="46098"/>
                              <a:pt x="2463943" y="0"/>
                            </a:cubicBezTo>
                            <a:cubicBezTo>
                              <a:pt x="2629415" y="-46098"/>
                              <a:pt x="2768691" y="19949"/>
                              <a:pt x="3001922" y="0"/>
                            </a:cubicBezTo>
                            <a:cubicBezTo>
                              <a:pt x="3235153" y="-19949"/>
                              <a:pt x="3555735" y="37379"/>
                              <a:pt x="3765852" y="0"/>
                            </a:cubicBezTo>
                            <a:cubicBezTo>
                              <a:pt x="3805731" y="36106"/>
                              <a:pt x="3822329" y="66029"/>
                              <a:pt x="3886199" y="120347"/>
                            </a:cubicBezTo>
                            <a:cubicBezTo>
                              <a:pt x="3889740" y="191193"/>
                              <a:pt x="3876961" y="305148"/>
                              <a:pt x="3886199" y="409172"/>
                            </a:cubicBezTo>
                            <a:cubicBezTo>
                              <a:pt x="3895437" y="513196"/>
                              <a:pt x="3875815" y="566224"/>
                              <a:pt x="3886199" y="722066"/>
                            </a:cubicBezTo>
                            <a:lnTo>
                              <a:pt x="3886199" y="722066"/>
                            </a:lnTo>
                            <a:cubicBezTo>
                              <a:pt x="3585192" y="757411"/>
                              <a:pt x="3571739" y="682157"/>
                              <a:pt x="3272903" y="722066"/>
                            </a:cubicBezTo>
                            <a:cubicBezTo>
                              <a:pt x="2974067" y="761975"/>
                              <a:pt x="3031942" y="678212"/>
                              <a:pt x="2810241" y="722066"/>
                            </a:cubicBezTo>
                            <a:cubicBezTo>
                              <a:pt x="2588540" y="765920"/>
                              <a:pt x="2323278" y="674946"/>
                              <a:pt x="2196945" y="722066"/>
                            </a:cubicBezTo>
                            <a:cubicBezTo>
                              <a:pt x="2070612" y="769186"/>
                              <a:pt x="1825056" y="656487"/>
                              <a:pt x="1583649" y="722066"/>
                            </a:cubicBezTo>
                            <a:cubicBezTo>
                              <a:pt x="1342242" y="787645"/>
                              <a:pt x="1271801" y="677897"/>
                              <a:pt x="1083329" y="722066"/>
                            </a:cubicBezTo>
                            <a:cubicBezTo>
                              <a:pt x="894857" y="766235"/>
                              <a:pt x="813101" y="687855"/>
                              <a:pt x="583009" y="722066"/>
                            </a:cubicBezTo>
                            <a:cubicBezTo>
                              <a:pt x="352917" y="756277"/>
                              <a:pt x="228442" y="707715"/>
                              <a:pt x="120347" y="722066"/>
                            </a:cubicBezTo>
                            <a:cubicBezTo>
                              <a:pt x="76477" y="691082"/>
                              <a:pt x="50152" y="650429"/>
                              <a:pt x="0" y="601719"/>
                            </a:cubicBezTo>
                            <a:cubicBezTo>
                              <a:pt x="-33917" y="536993"/>
                              <a:pt x="8205" y="425949"/>
                              <a:pt x="0" y="306877"/>
                            </a:cubicBezTo>
                            <a:cubicBezTo>
                              <a:pt x="-8205" y="187805"/>
                              <a:pt x="24573" y="114905"/>
                              <a:pt x="0" y="0"/>
                            </a:cubicBezTo>
                            <a:close/>
                          </a:path>
                        </a:pathLst>
                      </a:custGeom>
                      <ask:type>
                        <ask:lineSketchScribble/>
                      </ask:type>
                    </ask:lineSketchStyleProps>
                  </a:ext>
                </a:extLst>
              </a:ln>
            </p:spPr>
            <p:txBody>
              <a:bodyPr/>
              <a:lstStyle/>
              <a:p>
                <a:r>
                  <a:rPr lang="en-AU">
                    <a:noFill/>
                  </a:rPr>
                  <a:t> </a:t>
                </a:r>
              </a:p>
            </p:txBody>
          </p:sp>
        </mc:Fallback>
      </mc:AlternateContent>
      <p:pic>
        <p:nvPicPr>
          <p:cNvPr id="9" name="Graphic 8" descr="Line arrow: Clockwise curve with solid fill">
            <a:extLst>
              <a:ext uri="{FF2B5EF4-FFF2-40B4-BE49-F238E27FC236}">
                <a16:creationId xmlns:a16="http://schemas.microsoft.com/office/drawing/2014/main" id="{6CDE7C34-CD12-495A-B239-340ED1F7C2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541957">
            <a:off x="3902941" y="1363631"/>
            <a:ext cx="589106" cy="589106"/>
          </a:xfrm>
          <a:prstGeom prst="rect">
            <a:avLst/>
          </a:prstGeom>
        </p:spPr>
      </p:pic>
      <p:pic>
        <p:nvPicPr>
          <p:cNvPr id="4" name="Picture 2">
            <a:extLst>
              <a:ext uri="{FF2B5EF4-FFF2-40B4-BE49-F238E27FC236}">
                <a16:creationId xmlns:a16="http://schemas.microsoft.com/office/drawing/2014/main" id="{F0F62B44-D166-42A9-80FD-CB50E5E02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867" y="2382202"/>
            <a:ext cx="4398951" cy="24744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6258771-1279-484A-9304-5F137C46C5D2}"/>
              </a:ext>
            </a:extLst>
          </p:cNvPr>
          <p:cNvSpPr txBox="1"/>
          <p:nvPr/>
        </p:nvSpPr>
        <p:spPr>
          <a:xfrm>
            <a:off x="5706207" y="4802826"/>
            <a:ext cx="1758462" cy="276999"/>
          </a:xfrm>
          <a:prstGeom prst="rect">
            <a:avLst/>
          </a:prstGeom>
          <a:noFill/>
        </p:spPr>
        <p:txBody>
          <a:bodyPr wrap="square">
            <a:spAutoFit/>
          </a:bodyPr>
          <a:lstStyle/>
          <a:p>
            <a:pPr algn="ctr"/>
            <a:r>
              <a:rPr lang="en-AU" sz="1200" dirty="0">
                <a:latin typeface="Tw Cen MT" panose="020B0602020104020603" pitchFamily="34" charset="0"/>
              </a:rPr>
              <a:t>Source: </a:t>
            </a:r>
            <a:r>
              <a:rPr lang="en-AU" sz="1200" dirty="0">
                <a:latin typeface="Tw Cen MT" panose="020B0602020104020603" pitchFamily="34" charset="0"/>
                <a:hlinkClick r:id="rId8"/>
              </a:rPr>
              <a:t>Wiki</a:t>
            </a:r>
            <a:endParaRPr lang="en-AU" sz="1200" dirty="0">
              <a:latin typeface="Tw Cen MT" panose="020B0602020104020603" pitchFamily="34" charset="0"/>
            </a:endParaRPr>
          </a:p>
        </p:txBody>
      </p:sp>
    </p:spTree>
    <p:extLst>
      <p:ext uri="{BB962C8B-B14F-4D97-AF65-F5344CB8AC3E}">
        <p14:creationId xmlns:p14="http://schemas.microsoft.com/office/powerpoint/2010/main" val="33141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6</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590283" y="1800938"/>
            <a:ext cx="3219609"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AU" sz="1600" dirty="0">
                <a:latin typeface="Tw Cen MT" panose="020B0602020104020603" pitchFamily="34" charset="0"/>
                <a:hlinkClick r:id="rId3">
                  <a:extLst>
                    <a:ext uri="{A12FA001-AC4F-418D-AE19-62706E023703}">
                      <ahyp:hlinkClr xmlns:ahyp="http://schemas.microsoft.com/office/drawing/2018/hyperlinkcolor" val="tx"/>
                    </a:ext>
                  </a:extLst>
                </a:hlinkClick>
              </a:rPr>
              <a:t>WHO (2022)</a:t>
            </a:r>
            <a:r>
              <a:rPr lang="en-AU" sz="1600" dirty="0">
                <a:latin typeface="Tw Cen MT" panose="020B0602020104020603" pitchFamily="34" charset="0"/>
              </a:rPr>
              <a:t>:</a:t>
            </a:r>
          </a:p>
          <a:p>
            <a:pPr algn="l">
              <a:buFont typeface="Arial" panose="020B0604020202020204" pitchFamily="34" charset="0"/>
              <a:buChar char="•"/>
            </a:pPr>
            <a:r>
              <a:rPr lang="en-US" sz="1400" i="0" dirty="0">
                <a:effectLst/>
                <a:latin typeface="Tw Cen MT" panose="020B0602020104020603" pitchFamily="34" charset="0"/>
              </a:rPr>
              <a:t>Worldwide obesity has nearly </a:t>
            </a:r>
            <a:r>
              <a:rPr lang="en-US" sz="1400" b="1" i="0" dirty="0">
                <a:effectLst/>
                <a:latin typeface="Tw Cen MT" panose="020B0602020104020603" pitchFamily="34" charset="0"/>
              </a:rPr>
              <a:t>tripled</a:t>
            </a:r>
            <a:r>
              <a:rPr lang="en-US" sz="1400" i="0" dirty="0">
                <a:effectLst/>
                <a:latin typeface="Tw Cen MT" panose="020B0602020104020603" pitchFamily="34" charset="0"/>
              </a:rPr>
              <a:t> since 1975.</a:t>
            </a:r>
          </a:p>
          <a:p>
            <a:pPr algn="l">
              <a:buFont typeface="Arial" panose="020B0604020202020204" pitchFamily="34" charset="0"/>
              <a:buChar char="•"/>
            </a:pPr>
            <a:r>
              <a:rPr lang="en-US" sz="1400" i="0" dirty="0">
                <a:effectLst/>
                <a:latin typeface="Tw Cen MT" panose="020B0602020104020603" pitchFamily="34" charset="0"/>
              </a:rPr>
              <a:t>39% of </a:t>
            </a:r>
            <a:r>
              <a:rPr lang="en-US" sz="1400" b="1" i="0" dirty="0">
                <a:effectLst/>
                <a:latin typeface="Tw Cen MT" panose="020B0602020104020603" pitchFamily="34" charset="0"/>
              </a:rPr>
              <a:t>adults aged 18 years and over </a:t>
            </a:r>
            <a:r>
              <a:rPr lang="en-US" sz="1400" i="0" dirty="0">
                <a:effectLst/>
                <a:latin typeface="Tw Cen MT" panose="020B0602020104020603" pitchFamily="34" charset="0"/>
              </a:rPr>
              <a:t>were overweight in 2016 (more than 1.9 billion)</a:t>
            </a:r>
          </a:p>
          <a:p>
            <a:pPr algn="l">
              <a:buFont typeface="Arial" panose="020B0604020202020204" pitchFamily="34" charset="0"/>
              <a:buChar char="•"/>
            </a:pPr>
            <a:r>
              <a:rPr lang="en-US" sz="1400" i="0" dirty="0">
                <a:effectLst/>
                <a:latin typeface="Tw Cen MT" panose="020B0602020104020603" pitchFamily="34" charset="0"/>
              </a:rPr>
              <a:t>13% were obese in 2016 (650 million)</a:t>
            </a:r>
          </a:p>
          <a:p>
            <a:pPr marL="0" indent="0" algn="l">
              <a:buNone/>
            </a:pPr>
            <a:endParaRPr lang="en-AU" sz="1050" dirty="0"/>
          </a:p>
          <a:p>
            <a:pPr marL="0" indent="0">
              <a:spcBef>
                <a:spcPts val="100"/>
              </a:spcBef>
              <a:spcAft>
                <a:spcPts val="600"/>
              </a:spcAft>
              <a:buNone/>
            </a:pPr>
            <a:endParaRPr lang="en-AU" sz="1400" dirty="0">
              <a:latin typeface="Tw Cen MT" panose="020B0602020104020603" pitchFamily="34" charset="0"/>
            </a:endParaRPr>
          </a:p>
          <a:p>
            <a:pPr marL="0" indent="0">
              <a:spcBef>
                <a:spcPts val="100"/>
              </a:spcBef>
              <a:spcAft>
                <a:spcPts val="600"/>
              </a:spcAft>
              <a:buNone/>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p:pic>
        <p:nvPicPr>
          <p:cNvPr id="5" name="Picture 4" descr="Map&#10;&#10;Description automatically generated">
            <a:extLst>
              <a:ext uri="{FF2B5EF4-FFF2-40B4-BE49-F238E27FC236}">
                <a16:creationId xmlns:a16="http://schemas.microsoft.com/office/drawing/2014/main" id="{59B82E3D-7BB8-4512-8588-007B3BAE5E85}"/>
              </a:ext>
            </a:extLst>
          </p:cNvPr>
          <p:cNvPicPr>
            <a:picLocks noChangeAspect="1"/>
          </p:cNvPicPr>
          <p:nvPr/>
        </p:nvPicPr>
        <p:blipFill>
          <a:blip r:embed="rId4"/>
          <a:stretch>
            <a:fillRect/>
          </a:stretch>
        </p:blipFill>
        <p:spPr>
          <a:xfrm>
            <a:off x="334108" y="1264841"/>
            <a:ext cx="4969192" cy="3507665"/>
          </a:xfrm>
          <a:prstGeom prst="rect">
            <a:avLst/>
          </a:prstGeom>
        </p:spPr>
      </p:pic>
      <p:sp>
        <p:nvSpPr>
          <p:cNvPr id="13" name="TextBox 12">
            <a:extLst>
              <a:ext uri="{FF2B5EF4-FFF2-40B4-BE49-F238E27FC236}">
                <a16:creationId xmlns:a16="http://schemas.microsoft.com/office/drawing/2014/main" id="{3164A9EA-C5EE-427C-B645-DC72CDBF6D32}"/>
              </a:ext>
            </a:extLst>
          </p:cNvPr>
          <p:cNvSpPr txBox="1"/>
          <p:nvPr/>
        </p:nvSpPr>
        <p:spPr>
          <a:xfrm>
            <a:off x="523142" y="4747860"/>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5"/>
              </a:rPr>
              <a:t>Our world data</a:t>
            </a:r>
            <a:endParaRPr lang="en-AU" sz="1100" dirty="0">
              <a:latin typeface="Tw Cen MT" panose="020B0602020104020603" pitchFamily="34" charset="0"/>
            </a:endParaRPr>
          </a:p>
        </p:txBody>
      </p:sp>
    </p:spTree>
    <p:extLst>
      <p:ext uri="{BB962C8B-B14F-4D97-AF65-F5344CB8AC3E}">
        <p14:creationId xmlns:p14="http://schemas.microsoft.com/office/powerpoint/2010/main" val="22960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7</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37578" y="1173403"/>
            <a:ext cx="3582038"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spcBef>
                <a:spcPts val="100"/>
              </a:spcBef>
              <a:spcAft>
                <a:spcPts val="600"/>
              </a:spcAft>
              <a:buNone/>
            </a:pPr>
            <a:r>
              <a:rPr lang="en-AU" sz="1600" dirty="0">
                <a:latin typeface="Tw Cen MT" panose="020B0602020104020603" pitchFamily="34" charset="0"/>
                <a:hlinkClick r:id="rId3"/>
              </a:rPr>
              <a:t>WHO (2022) </a:t>
            </a:r>
            <a:r>
              <a:rPr lang="en-AU" sz="1600" dirty="0">
                <a:latin typeface="Tw Cen MT" panose="020B0602020104020603" pitchFamily="34" charset="0"/>
              </a:rPr>
              <a:t>&amp; </a:t>
            </a:r>
            <a:r>
              <a:rPr lang="en-AU" sz="1600" dirty="0" err="1">
                <a:latin typeface="Tw Cen MT" panose="020B0602020104020603" pitchFamily="34" charset="0"/>
              </a:rPr>
              <a:t>Abarca</a:t>
            </a:r>
            <a:r>
              <a:rPr lang="en-AU" sz="1600" dirty="0">
                <a:latin typeface="Tw Cen MT" panose="020B0602020104020603" pitchFamily="34" charset="0"/>
              </a:rPr>
              <a:t>-Gómez et al. (2017):</a:t>
            </a:r>
            <a:endParaRPr lang="en-AU" sz="1600" b="1" dirty="0">
              <a:latin typeface="Tw Cen MT" panose="020B0602020104020603" pitchFamily="34" charset="0"/>
            </a:endParaRPr>
          </a:p>
          <a:p>
            <a:pPr algn="l">
              <a:buFont typeface="Arial" panose="020B0604020202020204" pitchFamily="34" charset="0"/>
              <a:buChar char="•"/>
            </a:pPr>
            <a:r>
              <a:rPr lang="en-US" sz="1400" i="0" dirty="0">
                <a:effectLst/>
                <a:latin typeface="Tw Cen MT" panose="020B0602020104020603" pitchFamily="34" charset="0"/>
              </a:rPr>
              <a:t>39 million children under the age of 5 were overweight or obese in 2020.</a:t>
            </a:r>
          </a:p>
          <a:p>
            <a:pPr algn="l">
              <a:buFont typeface="Arial" panose="020B0604020202020204" pitchFamily="34" charset="0"/>
              <a:buChar char="•"/>
            </a:pPr>
            <a:r>
              <a:rPr lang="en-US" sz="1400" i="0" dirty="0">
                <a:effectLst/>
                <a:latin typeface="Tw Cen MT" panose="020B0602020104020603" pitchFamily="34" charset="0"/>
              </a:rPr>
              <a:t>Over 340 million children and adolescents aged 5-19 were overweight or obese in 2016.</a:t>
            </a:r>
          </a:p>
          <a:p>
            <a:pPr algn="l">
              <a:buFont typeface="Arial" panose="020B0604020202020204" pitchFamily="34" charset="0"/>
              <a:buChar char="•"/>
            </a:pPr>
            <a:r>
              <a:rPr lang="en-US" sz="1400" dirty="0">
                <a:latin typeface="Tw Cen MT" panose="020B0602020104020603" pitchFamily="34" charset="0"/>
              </a:rPr>
              <a:t>Despite this, more children and adolescents are moderately to severely underweight than obese (increasingly concentrated in south Asia and central, east and west Africa; </a:t>
            </a:r>
            <a:r>
              <a:rPr lang="en-US" sz="1400" u="sng" dirty="0">
                <a:latin typeface="Tw Cen MT" panose="020B0602020104020603" pitchFamily="34" charset="0"/>
              </a:rPr>
              <a:t>2017</a:t>
            </a:r>
            <a:r>
              <a:rPr lang="en-US" sz="1400" dirty="0">
                <a:latin typeface="Tw Cen MT" panose="020B0602020104020603" pitchFamily="34" charset="0"/>
              </a:rPr>
              <a:t>)</a:t>
            </a:r>
            <a:endParaRPr lang="en-AU" sz="14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Obesity</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3918616" y="4745173"/>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Our world data</a:t>
            </a:r>
            <a:endParaRPr lang="en-AU" sz="1100" dirty="0">
              <a:latin typeface="Tw Cen MT" panose="020B0602020104020603" pitchFamily="34" charset="0"/>
            </a:endParaRPr>
          </a:p>
        </p:txBody>
      </p:sp>
      <p:pic>
        <p:nvPicPr>
          <p:cNvPr id="4" name="Picture 3" descr="Map&#10;&#10;Description automatically generated">
            <a:extLst>
              <a:ext uri="{FF2B5EF4-FFF2-40B4-BE49-F238E27FC236}">
                <a16:creationId xmlns:a16="http://schemas.microsoft.com/office/drawing/2014/main" id="{7CAFD0D1-E225-47FF-B19B-0674C7CF14EA}"/>
              </a:ext>
            </a:extLst>
          </p:cNvPr>
          <p:cNvPicPr>
            <a:picLocks noChangeAspect="1"/>
          </p:cNvPicPr>
          <p:nvPr/>
        </p:nvPicPr>
        <p:blipFill>
          <a:blip r:embed="rId5"/>
          <a:stretch>
            <a:fillRect/>
          </a:stretch>
        </p:blipFill>
        <p:spPr>
          <a:xfrm>
            <a:off x="3775785" y="1239937"/>
            <a:ext cx="4857661" cy="3428937"/>
          </a:xfrm>
          <a:prstGeom prst="rect">
            <a:avLst/>
          </a:prstGeom>
        </p:spPr>
      </p:pic>
      <p:pic>
        <p:nvPicPr>
          <p:cNvPr id="7" name="Graphic 6" descr="Line arrow: Clockwise curve with solid fill">
            <a:extLst>
              <a:ext uri="{FF2B5EF4-FFF2-40B4-BE49-F238E27FC236}">
                <a16:creationId xmlns:a16="http://schemas.microsoft.com/office/drawing/2014/main" id="{DAC6942F-F0DB-4DFF-8B81-2C538E85CB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573470">
            <a:off x="1370365" y="4450620"/>
            <a:ext cx="589106" cy="589106"/>
          </a:xfrm>
          <a:prstGeom prst="rect">
            <a:avLst/>
          </a:prstGeom>
        </p:spPr>
      </p:pic>
      <p:sp>
        <p:nvSpPr>
          <p:cNvPr id="8" name="Content Placeholder 1">
            <a:extLst>
              <a:ext uri="{FF2B5EF4-FFF2-40B4-BE49-F238E27FC236}">
                <a16:creationId xmlns:a16="http://schemas.microsoft.com/office/drawing/2014/main" id="{9AEF3941-2D3E-4A9F-B92A-3D1F92757DEA}"/>
              </a:ext>
            </a:extLst>
          </p:cNvPr>
          <p:cNvSpPr txBox="1">
            <a:spLocks/>
          </p:cNvSpPr>
          <p:nvPr/>
        </p:nvSpPr>
        <p:spPr>
          <a:xfrm>
            <a:off x="1722263" y="4668874"/>
            <a:ext cx="898495" cy="227612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AU" sz="1100" dirty="0">
                <a:latin typeface="Tw Cen MT" panose="020B0602020104020603" pitchFamily="34" charset="0"/>
              </a:rPr>
              <a:t>Changed now?</a:t>
            </a:r>
          </a:p>
          <a:p>
            <a:pPr marL="0" indent="0" algn="ctr">
              <a:spcBef>
                <a:spcPts val="600"/>
              </a:spcBef>
              <a:buNone/>
            </a:pPr>
            <a:endParaRPr lang="en-US" sz="1100" dirty="0">
              <a:latin typeface="Filson Pro Book" panose="02000000000000000000" pitchFamily="50" charset="0"/>
            </a:endParaRPr>
          </a:p>
        </p:txBody>
      </p:sp>
    </p:spTree>
    <p:extLst>
      <p:ext uri="{BB962C8B-B14F-4D97-AF65-F5344CB8AC3E}">
        <p14:creationId xmlns:p14="http://schemas.microsoft.com/office/powerpoint/2010/main" val="409035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8</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309761" y="1605042"/>
            <a:ext cx="3552606" cy="243547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400" dirty="0">
              <a:latin typeface="Tw Cen MT" panose="020B0602020104020603" pitchFamily="34" charset="0"/>
            </a:endParaRPr>
          </a:p>
          <a:p>
            <a:pPr marL="0" indent="0" algn="ctr">
              <a:spcBef>
                <a:spcPts val="100"/>
              </a:spcBef>
              <a:spcAft>
                <a:spcPts val="600"/>
              </a:spcAft>
              <a:buNone/>
            </a:pPr>
            <a:r>
              <a:rPr lang="en-US" sz="1400" b="0" i="0" dirty="0">
                <a:effectLst/>
                <a:latin typeface="Tw Cen MT" panose="020B0602020104020603" pitchFamily="34" charset="0"/>
              </a:rPr>
              <a:t>“</a:t>
            </a:r>
            <a:r>
              <a:rPr lang="en-US" sz="1400" b="0" i="1" dirty="0">
                <a:effectLst/>
                <a:latin typeface="Tw Cen MT" panose="020B0602020104020603" pitchFamily="34" charset="0"/>
              </a:rPr>
              <a:t>lack of proper nutrition, caused by not having enough to eat, not eating enough of the right things, or being unable to use the food that one does eat</a:t>
            </a:r>
            <a:r>
              <a:rPr lang="en-US" sz="1400" b="0" i="0" dirty="0">
                <a:effectLst/>
                <a:latin typeface="Tw Cen MT" panose="020B0602020104020603" pitchFamily="34" charset="0"/>
              </a:rPr>
              <a:t>” (Oxford Dictionary)</a:t>
            </a:r>
          </a:p>
          <a:p>
            <a:pPr marL="0" indent="0" algn="ctr">
              <a:spcBef>
                <a:spcPts val="100"/>
              </a:spcBef>
              <a:spcAft>
                <a:spcPts val="600"/>
              </a:spcAft>
              <a:buNone/>
            </a:pPr>
            <a:endParaRPr lang="en-US" sz="1400" b="0" i="0" dirty="0">
              <a:effectLst/>
              <a:latin typeface="Tw Cen MT" panose="020B0602020104020603" pitchFamily="34" charset="0"/>
            </a:endParaRPr>
          </a:p>
          <a:p>
            <a:pPr marL="0" indent="0" algn="ctr">
              <a:spcBef>
                <a:spcPts val="100"/>
              </a:spcBef>
              <a:spcAft>
                <a:spcPts val="600"/>
              </a:spcAft>
              <a:buNone/>
            </a:pPr>
            <a:r>
              <a:rPr lang="en-US" sz="1400" dirty="0">
                <a:latin typeface="Tw Cen MT" panose="020B0602020104020603" pitchFamily="34" charset="0"/>
              </a:rPr>
              <a:t>“</a:t>
            </a:r>
            <a:r>
              <a:rPr lang="en-US" sz="1400" i="1" dirty="0">
                <a:effectLst/>
                <a:latin typeface="Tw Cen MT" panose="020B0602020104020603" pitchFamily="34" charset="0"/>
              </a:rPr>
              <a:t>Malnutrition, in all its forms, includes </a:t>
            </a:r>
            <a:r>
              <a:rPr lang="en-US" sz="1400" b="1" i="1" dirty="0">
                <a:effectLst/>
                <a:latin typeface="Tw Cen MT" panose="020B0602020104020603" pitchFamily="34" charset="0"/>
              </a:rPr>
              <a:t>undernutrition</a:t>
            </a:r>
            <a:r>
              <a:rPr lang="en-US" sz="1400" i="1" dirty="0">
                <a:effectLst/>
                <a:latin typeface="Tw Cen MT" panose="020B0602020104020603" pitchFamily="34" charset="0"/>
              </a:rPr>
              <a:t> (wasting, stunting, underweight), </a:t>
            </a:r>
            <a:r>
              <a:rPr lang="en-US" sz="1400" b="1" i="1" dirty="0">
                <a:effectLst/>
                <a:latin typeface="Tw Cen MT" panose="020B0602020104020603" pitchFamily="34" charset="0"/>
              </a:rPr>
              <a:t>inadequate</a:t>
            </a:r>
            <a:r>
              <a:rPr lang="en-US" sz="1400" i="1" dirty="0">
                <a:effectLst/>
                <a:latin typeface="Tw Cen MT" panose="020B0602020104020603" pitchFamily="34" charset="0"/>
              </a:rPr>
              <a:t> </a:t>
            </a:r>
            <a:r>
              <a:rPr lang="en-US" sz="1400" b="1" i="1" dirty="0">
                <a:effectLst/>
                <a:latin typeface="Tw Cen MT" panose="020B0602020104020603" pitchFamily="34" charset="0"/>
              </a:rPr>
              <a:t>vitamins or minerals</a:t>
            </a:r>
            <a:r>
              <a:rPr lang="en-US" sz="1400" i="1" dirty="0">
                <a:effectLst/>
                <a:latin typeface="Tw Cen MT" panose="020B0602020104020603" pitchFamily="34" charset="0"/>
              </a:rPr>
              <a:t>, </a:t>
            </a:r>
            <a:r>
              <a:rPr lang="en-US" sz="1400" b="1" i="1" dirty="0">
                <a:effectLst/>
                <a:latin typeface="Tw Cen MT" panose="020B0602020104020603" pitchFamily="34" charset="0"/>
              </a:rPr>
              <a:t>overweight</a:t>
            </a:r>
            <a:r>
              <a:rPr lang="en-US" sz="1400" i="1" dirty="0">
                <a:effectLst/>
                <a:latin typeface="Tw Cen MT" panose="020B0602020104020603" pitchFamily="34" charset="0"/>
              </a:rPr>
              <a:t>, </a:t>
            </a:r>
            <a:r>
              <a:rPr lang="en-US" sz="1400" b="1" i="1" dirty="0">
                <a:effectLst/>
                <a:latin typeface="Tw Cen MT" panose="020B0602020104020603" pitchFamily="34" charset="0"/>
              </a:rPr>
              <a:t>obesity</a:t>
            </a:r>
            <a:r>
              <a:rPr lang="en-US" sz="1400" i="1" dirty="0">
                <a:effectLst/>
                <a:latin typeface="Tw Cen MT" panose="020B0602020104020603" pitchFamily="34" charset="0"/>
              </a:rPr>
              <a:t>, and resulting </a:t>
            </a:r>
            <a:r>
              <a:rPr lang="en-US" sz="1400" b="1" i="1" dirty="0">
                <a:effectLst/>
                <a:latin typeface="Tw Cen MT" panose="020B0602020104020603" pitchFamily="34" charset="0"/>
              </a:rPr>
              <a:t>diet-related noncommunicable diseases</a:t>
            </a:r>
            <a:r>
              <a:rPr lang="en-US" sz="1400" i="0" dirty="0">
                <a:effectLst/>
                <a:latin typeface="Tw Cen MT" panose="020B0602020104020603" pitchFamily="34" charset="0"/>
              </a:rPr>
              <a:t>” (</a:t>
            </a:r>
            <a:r>
              <a:rPr lang="en-US" sz="1400" i="0" dirty="0">
                <a:effectLst/>
                <a:latin typeface="Tw Cen MT" panose="020B0602020104020603" pitchFamily="34" charset="0"/>
                <a:hlinkClick r:id="rId3">
                  <a:extLst>
                    <a:ext uri="{A12FA001-AC4F-418D-AE19-62706E023703}">
                      <ahyp:hlinkClr xmlns:ahyp="http://schemas.microsoft.com/office/drawing/2018/hyperlinkcolor" val="tx"/>
                    </a:ext>
                  </a:extLst>
                </a:hlinkClick>
              </a:rPr>
              <a:t>WHO, 2022</a:t>
            </a:r>
            <a:r>
              <a:rPr lang="en-US" sz="1400" i="0" dirty="0">
                <a:effectLst/>
                <a:latin typeface="Tw Cen MT" panose="020B0602020104020603" pitchFamily="34" charset="0"/>
              </a:rPr>
              <a:t>).</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426345" y="4745173"/>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4"/>
              </a:rPr>
              <a:t>Our world data</a:t>
            </a:r>
            <a:endParaRPr lang="en-AU" sz="1100" dirty="0">
              <a:latin typeface="Tw Cen MT" panose="020B0602020104020603" pitchFamily="34" charset="0"/>
            </a:endParaRPr>
          </a:p>
        </p:txBody>
      </p:sp>
      <p:pic>
        <p:nvPicPr>
          <p:cNvPr id="5" name="Picture 4" descr="Map&#10;&#10;Description automatically generated">
            <a:extLst>
              <a:ext uri="{FF2B5EF4-FFF2-40B4-BE49-F238E27FC236}">
                <a16:creationId xmlns:a16="http://schemas.microsoft.com/office/drawing/2014/main" id="{9573E4E1-94FF-4DC5-96A5-32E7F7212D28}"/>
              </a:ext>
            </a:extLst>
          </p:cNvPr>
          <p:cNvPicPr>
            <a:picLocks noChangeAspect="1"/>
          </p:cNvPicPr>
          <p:nvPr/>
        </p:nvPicPr>
        <p:blipFill>
          <a:blip r:embed="rId5"/>
          <a:stretch>
            <a:fillRect/>
          </a:stretch>
        </p:blipFill>
        <p:spPr>
          <a:xfrm>
            <a:off x="237578" y="1206168"/>
            <a:ext cx="4949534" cy="3493789"/>
          </a:xfrm>
          <a:prstGeom prst="rect">
            <a:avLst/>
          </a:prstGeom>
        </p:spPr>
      </p:pic>
    </p:spTree>
    <p:extLst>
      <p:ext uri="{BB962C8B-B14F-4D97-AF65-F5344CB8AC3E}">
        <p14:creationId xmlns:p14="http://schemas.microsoft.com/office/powerpoint/2010/main" val="4519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9</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237577" y="1397677"/>
            <a:ext cx="3503149" cy="300113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i="0" strike="noStrike" dirty="0">
                <a:effectLst/>
                <a:latin typeface="Tw Cen MT" panose="020B0602020104020603" pitchFamily="34" charset="0"/>
              </a:rPr>
              <a:t>8.9% of the world are </a:t>
            </a:r>
            <a:r>
              <a:rPr lang="en-US" sz="1400" b="1" i="0" strike="noStrike" dirty="0">
                <a:effectLst/>
                <a:latin typeface="Tw Cen MT" panose="020B0602020104020603" pitchFamily="34" charset="0"/>
              </a:rPr>
              <a:t>undernourished </a:t>
            </a:r>
            <a:r>
              <a:rPr lang="en-US" sz="1400" i="0" strike="noStrike" dirty="0">
                <a:effectLst/>
                <a:latin typeface="Tw Cen MT" panose="020B0602020104020603" pitchFamily="34" charset="0"/>
              </a:rPr>
              <a:t>(663 million people) </a:t>
            </a:r>
            <a:r>
              <a:rPr lang="en-US" sz="1400" dirty="0">
                <a:latin typeface="Tw Cen MT" panose="020B0602020104020603" pitchFamily="34" charset="0"/>
              </a:rPr>
              <a:t>(</a:t>
            </a:r>
            <a:r>
              <a:rPr lang="en-US" sz="1400" dirty="0" err="1">
                <a:latin typeface="Tw Cen MT" panose="020B0602020104020603" pitchFamily="34" charset="0"/>
              </a:rPr>
              <a:t>Roser</a:t>
            </a:r>
            <a:r>
              <a:rPr lang="en-US" sz="1400" dirty="0">
                <a:latin typeface="Tw Cen MT" panose="020B0602020104020603" pitchFamily="34" charset="0"/>
              </a:rPr>
              <a:t> &amp; Ritchie, 2019)</a:t>
            </a:r>
            <a:endParaRPr lang="en-US" sz="1400" i="0" dirty="0">
              <a:effectLst/>
              <a:latin typeface="Tw Cen MT" panose="020B0602020104020603" pitchFamily="34" charset="0"/>
            </a:endParaRPr>
          </a:p>
          <a:p>
            <a:r>
              <a:rPr lang="en-US" sz="1400" b="0" i="0" strike="noStrike" dirty="0">
                <a:effectLst/>
                <a:latin typeface="Tw Cen MT" panose="020B0602020104020603" pitchFamily="34" charset="0"/>
              </a:rPr>
              <a:t>22% of children &lt;5 are ‘</a:t>
            </a:r>
            <a:r>
              <a:rPr lang="en-US" sz="1400" b="1" i="0" strike="noStrike" dirty="0">
                <a:effectLst/>
                <a:latin typeface="Tw Cen MT" panose="020B0602020104020603" pitchFamily="34" charset="0"/>
              </a:rPr>
              <a:t>stunted</a:t>
            </a:r>
            <a:r>
              <a:rPr lang="en-US" sz="1400" b="0" i="0" strike="noStrike" dirty="0">
                <a:effectLst/>
                <a:latin typeface="Tw Cen MT" panose="020B0602020104020603" pitchFamily="34" charset="0"/>
              </a:rPr>
              <a:t>’ </a:t>
            </a:r>
            <a:r>
              <a:rPr lang="en-US" sz="1400" dirty="0">
                <a:latin typeface="Tw Cen MT" panose="020B0602020104020603" pitchFamily="34" charset="0"/>
              </a:rPr>
              <a:t>(</a:t>
            </a:r>
            <a:r>
              <a:rPr lang="en-US" sz="1400" dirty="0" err="1">
                <a:latin typeface="Tw Cen MT" panose="020B0602020104020603" pitchFamily="34" charset="0"/>
              </a:rPr>
              <a:t>Roser</a:t>
            </a:r>
            <a:r>
              <a:rPr lang="en-US" sz="1400" dirty="0">
                <a:latin typeface="Tw Cen MT" panose="020B0602020104020603" pitchFamily="34" charset="0"/>
              </a:rPr>
              <a:t> &amp; Ritchie, 2019)</a:t>
            </a:r>
          </a:p>
          <a:p>
            <a:r>
              <a:rPr lang="en-US" sz="1400" dirty="0">
                <a:latin typeface="Tw Cen MT" panose="020B0602020104020603" pitchFamily="34" charset="0"/>
              </a:rPr>
              <a:t>~42% of children have </a:t>
            </a:r>
            <a:r>
              <a:rPr lang="en-US" sz="1400" b="1" dirty="0">
                <a:latin typeface="Tw Cen MT" panose="020B0602020104020603" pitchFamily="34" charset="0"/>
              </a:rPr>
              <a:t>anemia</a:t>
            </a:r>
            <a:r>
              <a:rPr lang="en-US" sz="1400" dirty="0">
                <a:latin typeface="Tw Cen MT" panose="020B0602020104020603" pitchFamily="34" charset="0"/>
              </a:rPr>
              <a:t> (</a:t>
            </a:r>
            <a:r>
              <a:rPr lang="en-US" sz="1400" dirty="0" err="1">
                <a:latin typeface="Tw Cen MT" panose="020B0602020104020603" pitchFamily="34" charset="0"/>
              </a:rPr>
              <a:t>Roser</a:t>
            </a:r>
            <a:r>
              <a:rPr lang="en-US" sz="1400" dirty="0">
                <a:latin typeface="Tw Cen MT" panose="020B0602020104020603" pitchFamily="34" charset="0"/>
              </a:rPr>
              <a:t> &amp; Ritchie (2017)</a:t>
            </a:r>
          </a:p>
          <a:p>
            <a:r>
              <a:rPr lang="en-US" sz="1400" dirty="0">
                <a:latin typeface="Tw Cen MT" panose="020B0602020104020603" pitchFamily="34" charset="0"/>
              </a:rPr>
              <a:t>17.3% of people are </a:t>
            </a:r>
            <a:r>
              <a:rPr lang="en-US" sz="1400" b="1" dirty="0">
                <a:latin typeface="Tw Cen MT" panose="020B0602020104020603" pitchFamily="34" charset="0"/>
              </a:rPr>
              <a:t>deficient in zinc </a:t>
            </a:r>
            <a:r>
              <a:rPr lang="en-US" sz="1400" dirty="0">
                <a:latin typeface="Tw Cen MT" panose="020B0602020104020603" pitchFamily="34" charset="0"/>
              </a:rPr>
              <a:t>(</a:t>
            </a:r>
            <a:r>
              <a:rPr lang="en-US" sz="1400" dirty="0" err="1">
                <a:latin typeface="Tw Cen MT" panose="020B0602020104020603" pitchFamily="34" charset="0"/>
              </a:rPr>
              <a:t>Wessells</a:t>
            </a:r>
            <a:r>
              <a:rPr lang="en-US" sz="1400" dirty="0">
                <a:latin typeface="Tw Cen MT" panose="020B0602020104020603" pitchFamily="34" charset="0"/>
              </a:rPr>
              <a:t> &amp; Brown, 2012)</a:t>
            </a:r>
          </a:p>
          <a:p>
            <a:r>
              <a:rPr lang="en-US" sz="1400" dirty="0">
                <a:latin typeface="Tw Cen MT" panose="020B0602020104020603" pitchFamily="34" charset="0"/>
              </a:rPr>
              <a:t>Other common (but decreasing) </a:t>
            </a:r>
            <a:r>
              <a:rPr lang="en-US" sz="1400" b="1" dirty="0">
                <a:latin typeface="Tw Cen MT" panose="020B0602020104020603" pitchFamily="34" charset="0"/>
              </a:rPr>
              <a:t>deficiencies include those of iodine </a:t>
            </a:r>
            <a:r>
              <a:rPr lang="en-US" sz="1400" dirty="0">
                <a:latin typeface="Tw Cen MT" panose="020B0602020104020603" pitchFamily="34" charset="0"/>
              </a:rPr>
              <a:t>(</a:t>
            </a:r>
            <a:r>
              <a:rPr lang="en-US" sz="1400" dirty="0" err="1">
                <a:latin typeface="Tw Cen MT" panose="020B0602020104020603" pitchFamily="34" charset="0"/>
              </a:rPr>
              <a:t>Biban</a:t>
            </a:r>
            <a:r>
              <a:rPr lang="en-US" sz="1400" dirty="0">
                <a:latin typeface="Tw Cen MT" panose="020B0602020104020603" pitchFamily="34" charset="0"/>
              </a:rPr>
              <a:t> &amp; </a:t>
            </a:r>
            <a:r>
              <a:rPr lang="en-US" sz="1400" dirty="0" err="1">
                <a:latin typeface="Tw Cen MT" panose="020B0602020104020603" pitchFamily="34" charset="0"/>
              </a:rPr>
              <a:t>Lichiardopol</a:t>
            </a:r>
            <a:r>
              <a:rPr lang="en-US" sz="1400" dirty="0">
                <a:latin typeface="Tw Cen MT" panose="020B0602020104020603" pitchFamily="34" charset="0"/>
              </a:rPr>
              <a:t>, 2017) and </a:t>
            </a:r>
            <a:r>
              <a:rPr lang="en-US" sz="1400" b="1" dirty="0">
                <a:latin typeface="Tw Cen MT" panose="020B0602020104020603" pitchFamily="34" charset="0"/>
              </a:rPr>
              <a:t>vitamin A</a:t>
            </a:r>
            <a:r>
              <a:rPr lang="en-US" sz="1400" dirty="0">
                <a:latin typeface="Tw Cen MT" panose="020B0602020104020603" pitchFamily="34" charset="0"/>
              </a:rPr>
              <a:t> (Stevens et al., 2015) </a:t>
            </a:r>
          </a:p>
          <a:p>
            <a:pPr marL="0" indent="0">
              <a:spcBef>
                <a:spcPts val="100"/>
              </a:spcBef>
              <a:spcAft>
                <a:spcPts val="600"/>
              </a:spcAft>
              <a:buNone/>
            </a:pPr>
            <a:endParaRPr lang="en-US" sz="1400" dirty="0">
              <a:latin typeface="Tw Cen MT" panose="020B0602020104020603" pitchFamily="34" charset="0"/>
            </a:endParaRP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Unhealthy diets </a:t>
            </a:r>
          </a:p>
          <a:p>
            <a:r>
              <a:rPr lang="en-US" sz="1400" dirty="0">
                <a:solidFill>
                  <a:srgbClr val="002060"/>
                </a:solidFill>
              </a:rPr>
              <a:t>Malnutrition</a:t>
            </a:r>
            <a:endParaRPr lang="en-AU" sz="1400" dirty="0">
              <a:solidFill>
                <a:srgbClr val="002060"/>
              </a:solidFill>
            </a:endParaRPr>
          </a:p>
        </p:txBody>
      </p:sp>
      <p:sp>
        <p:nvSpPr>
          <p:cNvPr id="13" name="TextBox 12">
            <a:extLst>
              <a:ext uri="{FF2B5EF4-FFF2-40B4-BE49-F238E27FC236}">
                <a16:creationId xmlns:a16="http://schemas.microsoft.com/office/drawing/2014/main" id="{3164A9EA-C5EE-427C-B645-DC72CDBF6D32}"/>
              </a:ext>
            </a:extLst>
          </p:cNvPr>
          <p:cNvSpPr txBox="1"/>
          <p:nvPr/>
        </p:nvSpPr>
        <p:spPr>
          <a:xfrm>
            <a:off x="3819969" y="4609451"/>
            <a:ext cx="4572000" cy="261610"/>
          </a:xfrm>
          <a:prstGeom prst="rect">
            <a:avLst/>
          </a:prstGeom>
          <a:noFill/>
        </p:spPr>
        <p:txBody>
          <a:bodyPr wrap="square">
            <a:spAutoFit/>
          </a:bodyPr>
          <a:lstStyle/>
          <a:p>
            <a:pPr algn="ctr"/>
            <a:r>
              <a:rPr lang="en-AU" sz="1100" dirty="0">
                <a:latin typeface="Tw Cen MT" panose="020B0602020104020603" pitchFamily="34" charset="0"/>
              </a:rPr>
              <a:t>Source: </a:t>
            </a:r>
            <a:r>
              <a:rPr lang="en-AU" sz="1100" dirty="0">
                <a:latin typeface="Tw Cen MT" panose="020B0602020104020603" pitchFamily="34" charset="0"/>
                <a:hlinkClick r:id="rId3"/>
              </a:rPr>
              <a:t>Our world data</a:t>
            </a:r>
            <a:endParaRPr lang="en-AU" sz="1100" dirty="0">
              <a:latin typeface="Tw Cen MT" panose="020B0602020104020603" pitchFamily="34" charset="0"/>
            </a:endParaRPr>
          </a:p>
        </p:txBody>
      </p:sp>
      <p:pic>
        <p:nvPicPr>
          <p:cNvPr id="4" name="Picture 3" descr="Map&#10;&#10;Description automatically generated">
            <a:extLst>
              <a:ext uri="{FF2B5EF4-FFF2-40B4-BE49-F238E27FC236}">
                <a16:creationId xmlns:a16="http://schemas.microsoft.com/office/drawing/2014/main" id="{71C5DF5A-5067-4D23-8AB1-256BAFFF16BA}"/>
              </a:ext>
            </a:extLst>
          </p:cNvPr>
          <p:cNvPicPr>
            <a:picLocks noChangeAspect="1"/>
          </p:cNvPicPr>
          <p:nvPr/>
        </p:nvPicPr>
        <p:blipFill>
          <a:blip r:embed="rId4"/>
          <a:stretch>
            <a:fillRect/>
          </a:stretch>
        </p:blipFill>
        <p:spPr>
          <a:xfrm>
            <a:off x="3740727" y="1187045"/>
            <a:ext cx="4848408" cy="3422405"/>
          </a:xfrm>
          <a:prstGeom prst="rect">
            <a:avLst/>
          </a:prstGeom>
        </p:spPr>
      </p:pic>
    </p:spTree>
    <p:extLst>
      <p:ext uri="{BB962C8B-B14F-4D97-AF65-F5344CB8AC3E}">
        <p14:creationId xmlns:p14="http://schemas.microsoft.com/office/powerpoint/2010/main" val="22878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4351</Words>
  <Application>Microsoft Macintosh PowerPoint</Application>
  <PresentationFormat>On-screen Show (16:9)</PresentationFormat>
  <Paragraphs>417</Paragraphs>
  <Slides>34</Slides>
  <Notes>30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Filson Pro Book</vt:lpstr>
      <vt:lpstr>MentiText</vt:lpstr>
      <vt:lpstr>Tw Cen MT</vt:lpstr>
      <vt:lpstr>Office Theme</vt:lpstr>
      <vt:lpstr>PSYC003: Psychological Influences on Health &amp; Behaviour</vt:lpstr>
      <vt:lpstr>About me</vt:lpstr>
      <vt:lpstr>About today’s class</vt:lpstr>
      <vt:lpstr>Block 1  Unhealthy diets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2   How can we promote healthy eating behaviour?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 Easter break     </vt:lpstr>
      <vt:lpstr>Credits &amp; Sources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2023-03-24T21:50:15Z</dcterms:created>
  <dcterms:modified xsi:type="dcterms:W3CDTF">2024-01-05T15:18:47Z</dcterms:modified>
</cp:coreProperties>
</file>